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6" r:id="rId5"/>
    <p:sldMasterId id="2147483722" r:id="rId6"/>
  </p:sldMasterIdLst>
  <p:notesMasterIdLst>
    <p:notesMasterId r:id="rId48"/>
  </p:notesMasterIdLst>
  <p:sldIdLst>
    <p:sldId id="265" r:id="rId7"/>
    <p:sldId id="317" r:id="rId8"/>
    <p:sldId id="308" r:id="rId9"/>
    <p:sldId id="309" r:id="rId10"/>
    <p:sldId id="318" r:id="rId11"/>
    <p:sldId id="320" r:id="rId12"/>
    <p:sldId id="321" r:id="rId13"/>
    <p:sldId id="325" r:id="rId14"/>
    <p:sldId id="319" r:id="rId15"/>
    <p:sldId id="328" r:id="rId16"/>
    <p:sldId id="329" r:id="rId17"/>
    <p:sldId id="311" r:id="rId18"/>
    <p:sldId id="292" r:id="rId19"/>
    <p:sldId id="338" r:id="rId20"/>
    <p:sldId id="312" r:id="rId21"/>
    <p:sldId id="339" r:id="rId22"/>
    <p:sldId id="340" r:id="rId23"/>
    <p:sldId id="341" r:id="rId24"/>
    <p:sldId id="343" r:id="rId25"/>
    <p:sldId id="344" r:id="rId26"/>
    <p:sldId id="326" r:id="rId27"/>
    <p:sldId id="257" r:id="rId28"/>
    <p:sldId id="361" r:id="rId29"/>
    <p:sldId id="313" r:id="rId30"/>
    <p:sldId id="306" r:id="rId31"/>
    <p:sldId id="294" r:id="rId32"/>
    <p:sldId id="299" r:id="rId33"/>
    <p:sldId id="300" r:id="rId34"/>
    <p:sldId id="301" r:id="rId35"/>
    <p:sldId id="302" r:id="rId36"/>
    <p:sldId id="303" r:id="rId37"/>
    <p:sldId id="304" r:id="rId38"/>
    <p:sldId id="305" r:id="rId39"/>
    <p:sldId id="316" r:id="rId40"/>
    <p:sldId id="330" r:id="rId41"/>
    <p:sldId id="333" r:id="rId42"/>
    <p:sldId id="331" r:id="rId43"/>
    <p:sldId id="334" r:id="rId44"/>
    <p:sldId id="332" r:id="rId45"/>
    <p:sldId id="335" r:id="rId46"/>
    <p:sldId id="260"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guide id="3" orient="horz" pos="3777">
          <p15:clr>
            <a:srgbClr val="A4A3A4"/>
          </p15:clr>
        </p15:guide>
        <p15:guide id="4" pos="3839">
          <p15:clr>
            <a:srgbClr val="A4A3A4"/>
          </p15:clr>
        </p15:guide>
        <p15:guide id="5" orient="horz" pos="2162">
          <p15:clr>
            <a:srgbClr val="A4A3A4"/>
          </p15:clr>
        </p15:guide>
        <p15:guide id="6" pos="38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88" roundtripDataSignature="AMtx7mi0tvKTP6jL9rVCSjTFOwnXgvwc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FEF2CD"/>
    <a:srgbClr val="4D4D4D"/>
    <a:srgbClr val="034EA2"/>
    <a:srgbClr val="D1F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32" autoAdjust="0"/>
    <p:restoredTop sz="95332" autoAdjust="0"/>
  </p:normalViewPr>
  <p:slideViewPr>
    <p:cSldViewPr snapToGrid="0">
      <p:cViewPr varScale="1">
        <p:scale>
          <a:sx n="61" d="100"/>
          <a:sy n="61" d="100"/>
        </p:scale>
        <p:origin x="752" y="60"/>
      </p:cViewPr>
      <p:guideLst>
        <p:guide orient="horz" pos="2092"/>
        <p:guide pos="3840"/>
        <p:guide orient="horz" pos="3777"/>
        <p:guide pos="3839"/>
        <p:guide orient="horz" pos="2162"/>
        <p:guide pos="3835"/>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89"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90"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79467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00"/>
              <a:buFont typeface="Calibri"/>
              <a:buNone/>
            </a:pPr>
            <a:endParaRPr sz="800" b="0" i="0" u="none" strike="noStrike" cap="none">
              <a:solidFill>
                <a:schemeClr val="dk1"/>
              </a:solidFill>
              <a:latin typeface="Arial"/>
              <a:ea typeface="Arial"/>
              <a:cs typeface="Arial"/>
              <a:sym typeface="Arial"/>
            </a:endParaRPr>
          </a:p>
        </p:txBody>
      </p:sp>
      <p:sp>
        <p:nvSpPr>
          <p:cNvPr id="111" name="Google Shape;11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78702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226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180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877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93027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320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33583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8934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95926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5627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main message is that ...</a:t>
            </a:r>
            <a:endParaRPr dirty="0"/>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7854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2"/>
        <p:cNvGrpSpPr/>
        <p:nvPr/>
      </p:nvGrpSpPr>
      <p:grpSpPr>
        <a:xfrm>
          <a:off x="0" y="0"/>
          <a:ext cx="0" cy="0"/>
          <a:chOff x="0" y="0"/>
          <a:chExt cx="0" cy="0"/>
        </a:xfrm>
      </p:grpSpPr>
      <p:sp>
        <p:nvSpPr>
          <p:cNvPr id="13" name="Google Shape;13;p5"/>
          <p:cNvSpPr/>
          <p:nvPr/>
        </p:nvSpPr>
        <p:spPr>
          <a:xfrm>
            <a:off x="0" y="1073101"/>
            <a:ext cx="12192000" cy="5784900"/>
          </a:xfrm>
          <a:prstGeom prst="rect">
            <a:avLst/>
          </a:prstGeom>
          <a:gradFill>
            <a:gsLst>
              <a:gs pos="0">
                <a:srgbClr val="0D6CB4"/>
              </a:gs>
              <a:gs pos="47000">
                <a:srgbClr val="0D6CB4"/>
              </a:gs>
              <a:gs pos="77000">
                <a:srgbClr val="227DC1"/>
              </a:gs>
              <a:gs pos="100000">
                <a:schemeClr val="accen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14" name="Google Shape;14;p5"/>
          <p:cNvSpPr txBox="1">
            <a:spLocks noGrp="1"/>
          </p:cNvSpPr>
          <p:nvPr>
            <p:ph type="ctrTitle"/>
          </p:nvPr>
        </p:nvSpPr>
        <p:spPr>
          <a:xfrm>
            <a:off x="1071349" y="1992572"/>
            <a:ext cx="10290265" cy="214952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6000"/>
              <a:buFont typeface="Arial"/>
              <a:buNone/>
              <a:defRPr sz="6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5" name="Google Shape;15;p5"/>
          <p:cNvCxnSpPr/>
          <p:nvPr/>
        </p:nvCxnSpPr>
        <p:spPr>
          <a:xfrm>
            <a:off x="838200" y="1978925"/>
            <a:ext cx="0" cy="4879075"/>
          </a:xfrm>
          <a:prstGeom prst="straightConnector1">
            <a:avLst/>
          </a:prstGeom>
          <a:noFill/>
          <a:ln w="28575" cap="flat" cmpd="sng">
            <a:solidFill>
              <a:schemeClr val="accent5"/>
            </a:solidFill>
            <a:prstDash val="solid"/>
            <a:miter lim="800000"/>
            <a:headEnd type="none" w="sm" len="sm"/>
            <a:tailEnd type="none" w="sm" len="sm"/>
          </a:ln>
        </p:spPr>
      </p:cxnSp>
      <p:sp>
        <p:nvSpPr>
          <p:cNvPr id="16" name="Google Shape;16;p5"/>
          <p:cNvSpPr txBox="1">
            <a:spLocks noGrp="1"/>
          </p:cNvSpPr>
          <p:nvPr>
            <p:ph type="subTitle" idx="1"/>
          </p:nvPr>
        </p:nvSpPr>
        <p:spPr>
          <a:xfrm>
            <a:off x="1071350" y="4418049"/>
            <a:ext cx="10290265" cy="89775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800"/>
              <a:buFont typeface="Arial"/>
              <a:buNone/>
              <a:defRPr sz="2800" b="0" i="0" u="none" strike="noStrike" cap="none">
                <a:solidFill>
                  <a:schemeClr val="accent5"/>
                </a:solidFill>
                <a:latin typeface="Arial"/>
                <a:ea typeface="Arial"/>
                <a:cs typeface="Arial"/>
                <a:sym typeface="Arial"/>
              </a:defRPr>
            </a:lvl1pPr>
            <a:lvl2pPr marR="0" lvl="1" algn="ctr" rtl="0">
              <a:lnSpc>
                <a:spcPct val="100000"/>
              </a:lnSpc>
              <a:spcBef>
                <a:spcPts val="180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1800"/>
              </a:spcBef>
              <a:spcAft>
                <a:spcPts val="0"/>
              </a:spcAft>
              <a:buClr>
                <a:srgbClr val="2B91C5"/>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18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7" name="Google Shape;17;p5"/>
          <p:cNvSpPr txBox="1">
            <a:spLocks noGrp="1"/>
          </p:cNvSpPr>
          <p:nvPr>
            <p:ph type="body" idx="2"/>
          </p:nvPr>
        </p:nvSpPr>
        <p:spPr>
          <a:xfrm>
            <a:off x="6094413" y="5391726"/>
            <a:ext cx="5267202" cy="877455"/>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rgbClr val="2B91C5"/>
              </a:buClr>
              <a:buSzPts val="2200"/>
              <a:buFont typeface="Arial"/>
              <a:buNone/>
              <a:defRPr sz="2200" b="0" i="1" u="none" strike="noStrike" cap="none">
                <a:solidFill>
                  <a:schemeClr val="lt1"/>
                </a:solidFill>
                <a:latin typeface="Arial"/>
                <a:ea typeface="Arial"/>
                <a:cs typeface="Arial"/>
                <a:sym typeface="Arial"/>
              </a:defRPr>
            </a:lvl1pPr>
            <a:lvl2pPr marL="914400" marR="0" lvl="1" indent="-355600" algn="l" rtl="0">
              <a:lnSpc>
                <a:spcPct val="100000"/>
              </a:lnSpc>
              <a:spcBef>
                <a:spcPts val="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8" name="Google Shape;18;p5" descr="Footer.jpg"/>
          <p:cNvPicPr preferRelativeResize="0"/>
          <p:nvPr/>
        </p:nvPicPr>
        <p:blipFill rotWithShape="1">
          <a:blip r:embed="rId2">
            <a:alphaModFix/>
          </a:blip>
          <a:srcRect/>
          <a:stretch/>
        </p:blipFill>
        <p:spPr>
          <a:xfrm>
            <a:off x="5747221" y="6390001"/>
            <a:ext cx="697559" cy="467999"/>
          </a:xfrm>
          <a:prstGeom prst="rect">
            <a:avLst/>
          </a:prstGeom>
          <a:noFill/>
          <a:ln>
            <a:noFill/>
          </a:ln>
        </p:spPr>
      </p:pic>
      <p:pic>
        <p:nvPicPr>
          <p:cNvPr id="19" name="Google Shape;19;p5" descr="EC-JRC-logo_vertical_EN_pos_transparent-background.png"/>
          <p:cNvPicPr preferRelativeResize="0"/>
          <p:nvPr/>
        </p:nvPicPr>
        <p:blipFill rotWithShape="1">
          <a:blip r:embed="rId3">
            <a:alphaModFix/>
          </a:blip>
          <a:srcRect l="3733" t="5039" r="4158" b="4381"/>
          <a:stretch/>
        </p:blipFill>
        <p:spPr>
          <a:xfrm>
            <a:off x="5373779" y="264907"/>
            <a:ext cx="1674947" cy="11520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photo">
  <p:cSld name="Title_photo">
    <p:spTree>
      <p:nvGrpSpPr>
        <p:cNvPr id="1" name="Shape 64"/>
        <p:cNvGrpSpPr/>
        <p:nvPr/>
      </p:nvGrpSpPr>
      <p:grpSpPr>
        <a:xfrm>
          <a:off x="0" y="0"/>
          <a:ext cx="0" cy="0"/>
          <a:chOff x="0" y="0"/>
          <a:chExt cx="0" cy="0"/>
        </a:xfrm>
      </p:grpSpPr>
      <p:sp>
        <p:nvSpPr>
          <p:cNvPr id="65" name="Google Shape;65;p14"/>
          <p:cNvSpPr>
            <a:spLocks noGrp="1"/>
          </p:cNvSpPr>
          <p:nvPr>
            <p:ph type="pic" idx="2"/>
          </p:nvPr>
        </p:nvSpPr>
        <p:spPr>
          <a:xfrm>
            <a:off x="0" y="1750540"/>
            <a:ext cx="12192000" cy="4245448"/>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4"/>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67" name="Google Shape;67;p14"/>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68"/>
        <p:cNvGrpSpPr/>
        <p:nvPr/>
      </p:nvGrpSpPr>
      <p:grpSpPr>
        <a:xfrm>
          <a:off x="0" y="0"/>
          <a:ext cx="0" cy="0"/>
          <a:chOff x="0" y="0"/>
          <a:chExt cx="0" cy="0"/>
        </a:xfrm>
      </p:grpSpPr>
      <p:sp>
        <p:nvSpPr>
          <p:cNvPr id="69" name="Google Shape;69;p15"/>
          <p:cNvSpPr>
            <a:spLocks noGrp="1"/>
          </p:cNvSpPr>
          <p:nvPr>
            <p:ph type="pic" idx="2"/>
          </p:nvPr>
        </p:nvSpPr>
        <p:spPr>
          <a:xfrm>
            <a:off x="-59635" y="-59635"/>
            <a:ext cx="6155635" cy="6983896"/>
          </a:xfrm>
          <a:prstGeom prst="rect">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5"/>
          <p:cNvSpPr/>
          <p:nvPr/>
        </p:nvSpPr>
        <p:spPr>
          <a:xfrm>
            <a:off x="3214048" y="1992573"/>
            <a:ext cx="8550322" cy="361665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1" name="Google Shape;71;p15"/>
          <p:cNvPicPr preferRelativeResize="0"/>
          <p:nvPr/>
        </p:nvPicPr>
        <p:blipFill rotWithShape="1">
          <a:blip r:embed="rId2">
            <a:alphaModFix/>
          </a:blip>
          <a:srcRect/>
          <a:stretch/>
        </p:blipFill>
        <p:spPr>
          <a:xfrm>
            <a:off x="11127615" y="743802"/>
            <a:ext cx="544923" cy="544923"/>
          </a:xfrm>
          <a:prstGeom prst="rect">
            <a:avLst/>
          </a:prstGeom>
          <a:noFill/>
          <a:ln>
            <a:noFill/>
          </a:ln>
        </p:spPr>
      </p:pic>
      <p:sp>
        <p:nvSpPr>
          <p:cNvPr id="72" name="Google Shape;72;p15"/>
          <p:cNvSpPr txBox="1">
            <a:spLocks noGrp="1"/>
          </p:cNvSpPr>
          <p:nvPr>
            <p:ph type="body" idx="1"/>
          </p:nvPr>
        </p:nvSpPr>
        <p:spPr>
          <a:xfrm>
            <a:off x="3214048" y="1992572"/>
            <a:ext cx="8010798" cy="3616657"/>
          </a:xfrm>
          <a:prstGeom prst="rect">
            <a:avLst/>
          </a:prstGeom>
          <a:solidFill>
            <a:schemeClr val="lt1"/>
          </a:solidFill>
          <a:ln>
            <a:noFill/>
          </a:ln>
        </p:spPr>
        <p:txBody>
          <a:bodyPr spcFirstLastPara="1" wrap="square" lIns="360000" tIns="360000" rIns="360000" bIns="360000" anchor="ctr" anchorCtr="0">
            <a:noAutofit/>
          </a:bodyPr>
          <a:lstStyle>
            <a:lvl1pPr marL="457200" marR="0" lvl="0" indent="-228600" algn="l" rtl="0">
              <a:lnSpc>
                <a:spcPct val="100000"/>
              </a:lnSpc>
              <a:spcBef>
                <a:spcPts val="0"/>
              </a:spcBef>
              <a:spcAft>
                <a:spcPts val="0"/>
              </a:spcAft>
              <a:buClr>
                <a:srgbClr val="2B91C5"/>
              </a:buClr>
              <a:buSzPts val="2400"/>
              <a:buFont typeface="Arial"/>
              <a:buNone/>
              <a:defRPr sz="2400" b="0" i="1" u="none" strike="noStrike" cap="none">
                <a:solidFill>
                  <a:schemeClr val="dk2"/>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and Content (half page)">
  <p:cSld name="Picture and Content (half page)">
    <p:spTree>
      <p:nvGrpSpPr>
        <p:cNvPr id="1" name="Shape 73"/>
        <p:cNvGrpSpPr/>
        <p:nvPr/>
      </p:nvGrpSpPr>
      <p:grpSpPr>
        <a:xfrm>
          <a:off x="0" y="0"/>
          <a:ext cx="0" cy="0"/>
          <a:chOff x="0" y="0"/>
          <a:chExt cx="0" cy="0"/>
        </a:xfrm>
      </p:grpSpPr>
      <p:sp>
        <p:nvSpPr>
          <p:cNvPr id="74" name="Google Shape;74;p16"/>
          <p:cNvSpPr txBox="1">
            <a:spLocks noGrp="1"/>
          </p:cNvSpPr>
          <p:nvPr>
            <p:ph type="body" idx="1"/>
          </p:nvPr>
        </p:nvSpPr>
        <p:spPr>
          <a:xfrm>
            <a:off x="6662614" y="1825625"/>
            <a:ext cx="4583519"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Google Shape;75;p16"/>
          <p:cNvSpPr txBox="1">
            <a:spLocks noGrp="1"/>
          </p:cNvSpPr>
          <p:nvPr>
            <p:ph type="sldNum" idx="12"/>
          </p:nvPr>
        </p:nvSpPr>
        <p:spPr>
          <a:xfrm>
            <a:off x="838200" y="6131286"/>
            <a:ext cx="274320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76" name="Google Shape;76;p16"/>
          <p:cNvSpPr txBox="1">
            <a:spLocks noGrp="1"/>
          </p:cNvSpPr>
          <p:nvPr>
            <p:ph type="title"/>
          </p:nvPr>
        </p:nvSpPr>
        <p:spPr>
          <a:xfrm>
            <a:off x="6662614" y="586765"/>
            <a:ext cx="4581771"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7" name="Google Shape;77;p16"/>
          <p:cNvSpPr>
            <a:spLocks noGrp="1"/>
          </p:cNvSpPr>
          <p:nvPr>
            <p:ph type="pic" idx="2"/>
          </p:nvPr>
        </p:nvSpPr>
        <p:spPr>
          <a:xfrm>
            <a:off x="-46383" y="-46383"/>
            <a:ext cx="6142383" cy="6964017"/>
          </a:xfrm>
          <a:prstGeom prst="rect">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rizontal Picture and Content">
  <p:cSld name="Horizontal Picture and Content">
    <p:spTree>
      <p:nvGrpSpPr>
        <p:cNvPr id="1" name="Shape 78"/>
        <p:cNvGrpSpPr/>
        <p:nvPr/>
      </p:nvGrpSpPr>
      <p:grpSpPr>
        <a:xfrm>
          <a:off x="0" y="0"/>
          <a:ext cx="0" cy="0"/>
          <a:chOff x="0" y="0"/>
          <a:chExt cx="0" cy="0"/>
        </a:xfrm>
      </p:grpSpPr>
      <p:sp>
        <p:nvSpPr>
          <p:cNvPr id="79" name="Google Shape;79;p17"/>
          <p:cNvSpPr>
            <a:spLocks noGrp="1"/>
          </p:cNvSpPr>
          <p:nvPr>
            <p:ph type="pic" idx="2"/>
          </p:nvPr>
        </p:nvSpPr>
        <p:spPr>
          <a:xfrm>
            <a:off x="-63280" y="-62165"/>
            <a:ext cx="12318561" cy="3468939"/>
          </a:xfrm>
          <a:prstGeom prst="rect">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2"/>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17"/>
          <p:cNvSpPr txBox="1">
            <a:spLocks noGrp="1"/>
          </p:cNvSpPr>
          <p:nvPr>
            <p:ph type="title"/>
          </p:nvPr>
        </p:nvSpPr>
        <p:spPr>
          <a:xfrm>
            <a:off x="957385" y="2818576"/>
            <a:ext cx="10287000" cy="628377"/>
          </a:xfrm>
          <a:prstGeom prst="rect">
            <a:avLst/>
          </a:prstGeom>
          <a:solidFill>
            <a:schemeClr val="lt1"/>
          </a:solid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Google Shape;81;p17"/>
          <p:cNvSpPr txBox="1">
            <a:spLocks noGrp="1"/>
          </p:cNvSpPr>
          <p:nvPr>
            <p:ph type="body" idx="1"/>
          </p:nvPr>
        </p:nvSpPr>
        <p:spPr>
          <a:xfrm>
            <a:off x="957385" y="3630613"/>
            <a:ext cx="10287000" cy="2365375"/>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82"/>
        <p:cNvGrpSpPr/>
        <p:nvPr/>
      </p:nvGrpSpPr>
      <p:grpSpPr>
        <a:xfrm>
          <a:off x="0" y="0"/>
          <a:ext cx="0" cy="0"/>
          <a:chOff x="0" y="0"/>
          <a:chExt cx="0" cy="0"/>
        </a:xfrm>
      </p:grpSpPr>
      <p:sp>
        <p:nvSpPr>
          <p:cNvPr id="83" name="Google Shape;83;p18"/>
          <p:cNvSpPr>
            <a:spLocks noGrp="1"/>
          </p:cNvSpPr>
          <p:nvPr>
            <p:ph type="pic" idx="2"/>
          </p:nvPr>
        </p:nvSpPr>
        <p:spPr>
          <a:xfrm>
            <a:off x="840157" y="2284667"/>
            <a:ext cx="3347997" cy="209073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18"/>
          <p:cNvSpPr>
            <a:spLocks noGrp="1"/>
          </p:cNvSpPr>
          <p:nvPr>
            <p:ph type="pic" idx="3"/>
          </p:nvPr>
        </p:nvSpPr>
        <p:spPr>
          <a:xfrm>
            <a:off x="7940525" y="2284668"/>
            <a:ext cx="3419998" cy="209073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 name="Google Shape;85;p18"/>
          <p:cNvSpPr>
            <a:spLocks noGrp="1"/>
          </p:cNvSpPr>
          <p:nvPr>
            <p:ph type="pic" idx="4"/>
          </p:nvPr>
        </p:nvSpPr>
        <p:spPr>
          <a:xfrm>
            <a:off x="4390340" y="2284667"/>
            <a:ext cx="3347998" cy="2090737"/>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8"/>
          <p:cNvSpPr txBox="1">
            <a:spLocks noGrp="1"/>
          </p:cNvSpPr>
          <p:nvPr>
            <p:ph type="body" idx="1"/>
          </p:nvPr>
        </p:nvSpPr>
        <p:spPr>
          <a:xfrm>
            <a:off x="1179376" y="4038684"/>
            <a:ext cx="2669558" cy="1524235"/>
          </a:xfrm>
          <a:prstGeom prst="rect">
            <a:avLst/>
          </a:prstGeom>
          <a:solidFill>
            <a:schemeClr val="lt1"/>
          </a:solidFill>
          <a:ln>
            <a:noFill/>
          </a:ln>
        </p:spPr>
        <p:txBody>
          <a:bodyPr spcFirstLastPara="1" wrap="square" lIns="91425" tIns="90000" rIns="91425" bIns="45700" anchor="t" anchorCtr="0">
            <a:noAutofit/>
          </a:bodyPr>
          <a:lstStyle>
            <a:lvl1pPr marL="457200" marR="0" lvl="0" indent="-228600" algn="ctr"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8"/>
          <p:cNvSpPr txBox="1">
            <a:spLocks noGrp="1"/>
          </p:cNvSpPr>
          <p:nvPr>
            <p:ph type="body" idx="5"/>
          </p:nvPr>
        </p:nvSpPr>
        <p:spPr>
          <a:xfrm>
            <a:off x="4729560" y="4041944"/>
            <a:ext cx="2669558" cy="1524235"/>
          </a:xfrm>
          <a:prstGeom prst="rect">
            <a:avLst/>
          </a:prstGeom>
          <a:solidFill>
            <a:schemeClr val="lt1"/>
          </a:solidFill>
          <a:ln>
            <a:noFill/>
          </a:ln>
        </p:spPr>
        <p:txBody>
          <a:bodyPr spcFirstLastPara="1" wrap="square" lIns="91425" tIns="90000" rIns="91425" bIns="45700" anchor="t" anchorCtr="0">
            <a:noAutofit/>
          </a:bodyPr>
          <a:lstStyle>
            <a:lvl1pPr marL="457200" marR="0" lvl="0" indent="-228600" algn="ctr"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Google Shape;88;p18"/>
          <p:cNvSpPr txBox="1">
            <a:spLocks noGrp="1"/>
          </p:cNvSpPr>
          <p:nvPr>
            <p:ph type="body" idx="6"/>
          </p:nvPr>
        </p:nvSpPr>
        <p:spPr>
          <a:xfrm>
            <a:off x="8315745" y="4037437"/>
            <a:ext cx="2669558" cy="1524235"/>
          </a:xfrm>
          <a:prstGeom prst="rect">
            <a:avLst/>
          </a:prstGeom>
          <a:solidFill>
            <a:schemeClr val="lt1"/>
          </a:solidFill>
          <a:ln>
            <a:noFill/>
          </a:ln>
        </p:spPr>
        <p:txBody>
          <a:bodyPr spcFirstLastPara="1" wrap="square" lIns="91425" tIns="90000" rIns="91425" bIns="45700" anchor="t" anchorCtr="0">
            <a:noAutofit/>
          </a:bodyPr>
          <a:lstStyle>
            <a:lvl1pPr marL="457200" marR="0" lvl="0" indent="-228600" algn="ctr"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18"/>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90" name="Google Shape;90;p18"/>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91"/>
        <p:cNvGrpSpPr/>
        <p:nvPr/>
      </p:nvGrpSpPr>
      <p:grpSpPr>
        <a:xfrm>
          <a:off x="0" y="0"/>
          <a:ext cx="0" cy="0"/>
          <a:chOff x="0" y="0"/>
          <a:chExt cx="0" cy="0"/>
        </a:xfrm>
      </p:grpSpPr>
      <p:sp>
        <p:nvSpPr>
          <p:cNvPr id="92" name="Google Shape;92;p19"/>
          <p:cNvSpPr>
            <a:spLocks noGrp="1"/>
          </p:cNvSpPr>
          <p:nvPr>
            <p:ph type="pic" idx="2"/>
          </p:nvPr>
        </p:nvSpPr>
        <p:spPr>
          <a:xfrm>
            <a:off x="3489177" y="2159957"/>
            <a:ext cx="2518900" cy="1728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3" name="Google Shape;93;p19"/>
          <p:cNvSpPr>
            <a:spLocks noGrp="1"/>
          </p:cNvSpPr>
          <p:nvPr>
            <p:ph type="pic" idx="3"/>
          </p:nvPr>
        </p:nvSpPr>
        <p:spPr>
          <a:xfrm>
            <a:off x="3489175" y="4076343"/>
            <a:ext cx="2520000" cy="1728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19"/>
          <p:cNvSpPr>
            <a:spLocks noGrp="1"/>
          </p:cNvSpPr>
          <p:nvPr>
            <p:ph type="pic" idx="4"/>
          </p:nvPr>
        </p:nvSpPr>
        <p:spPr>
          <a:xfrm>
            <a:off x="6197546" y="2159956"/>
            <a:ext cx="2520000" cy="1728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5" name="Google Shape;95;p19"/>
          <p:cNvSpPr txBox="1">
            <a:spLocks noGrp="1"/>
          </p:cNvSpPr>
          <p:nvPr>
            <p:ph type="body" idx="1"/>
          </p:nvPr>
        </p:nvSpPr>
        <p:spPr>
          <a:xfrm>
            <a:off x="8887605" y="4076342"/>
            <a:ext cx="2483779" cy="1728000"/>
          </a:xfrm>
          <a:prstGeom prst="rect">
            <a:avLst/>
          </a:prstGeom>
          <a:noFill/>
          <a:ln>
            <a:noFill/>
          </a:ln>
        </p:spPr>
        <p:txBody>
          <a:bodyPr spcFirstLastPara="1" wrap="square" lIns="91425" tIns="90000" rIns="91425" bIns="45700" anchor="t" anchorCtr="0">
            <a:noAutofit/>
          </a:bodyPr>
          <a:lstStyle>
            <a:lvl1pPr marL="457200" marR="0" lvl="0" indent="-228600" algn="l"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9"/>
          <p:cNvSpPr txBox="1">
            <a:spLocks noGrp="1"/>
          </p:cNvSpPr>
          <p:nvPr>
            <p:ph type="body" idx="5"/>
          </p:nvPr>
        </p:nvSpPr>
        <p:spPr>
          <a:xfrm>
            <a:off x="957385" y="2159957"/>
            <a:ext cx="2334846" cy="1728000"/>
          </a:xfrm>
          <a:prstGeom prst="rect">
            <a:avLst/>
          </a:prstGeom>
          <a:noFill/>
          <a:ln>
            <a:noFill/>
          </a:ln>
        </p:spPr>
        <p:txBody>
          <a:bodyPr spcFirstLastPara="1" wrap="square" lIns="91425" tIns="90000" rIns="91425" bIns="45700" anchor="t" anchorCtr="0">
            <a:noAutofit/>
          </a:bodyPr>
          <a:lstStyle>
            <a:lvl1pPr marL="457200" marR="0" lvl="0" indent="-228600" algn="r"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9"/>
          <p:cNvSpPr>
            <a:spLocks noGrp="1"/>
          </p:cNvSpPr>
          <p:nvPr>
            <p:ph type="pic" idx="6"/>
          </p:nvPr>
        </p:nvSpPr>
        <p:spPr>
          <a:xfrm>
            <a:off x="6197548" y="4076342"/>
            <a:ext cx="2520000" cy="1728000"/>
          </a:xfrm>
          <a:prstGeom prst="rect">
            <a:avLst/>
          </a:prstGeom>
          <a:solidFill>
            <a:schemeClr val="lt2"/>
          </a:solid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19"/>
          <p:cNvSpPr txBox="1">
            <a:spLocks noGrp="1"/>
          </p:cNvSpPr>
          <p:nvPr>
            <p:ph type="body" idx="7"/>
          </p:nvPr>
        </p:nvSpPr>
        <p:spPr>
          <a:xfrm>
            <a:off x="957385" y="4076343"/>
            <a:ext cx="2334846" cy="1728000"/>
          </a:xfrm>
          <a:prstGeom prst="rect">
            <a:avLst/>
          </a:prstGeom>
          <a:noFill/>
          <a:ln>
            <a:noFill/>
          </a:ln>
        </p:spPr>
        <p:txBody>
          <a:bodyPr spcFirstLastPara="1" wrap="square" lIns="91425" tIns="90000" rIns="91425" bIns="45700" anchor="t" anchorCtr="0">
            <a:noAutofit/>
          </a:bodyPr>
          <a:lstStyle>
            <a:lvl1pPr marL="457200" marR="0" lvl="0" indent="-228600" algn="r"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9" name="Google Shape;99;p19"/>
          <p:cNvSpPr txBox="1">
            <a:spLocks noGrp="1"/>
          </p:cNvSpPr>
          <p:nvPr>
            <p:ph type="body" idx="8"/>
          </p:nvPr>
        </p:nvSpPr>
        <p:spPr>
          <a:xfrm>
            <a:off x="8919308" y="2159956"/>
            <a:ext cx="2452077" cy="1728000"/>
          </a:xfrm>
          <a:prstGeom prst="rect">
            <a:avLst/>
          </a:prstGeom>
          <a:noFill/>
          <a:ln>
            <a:noFill/>
          </a:ln>
        </p:spPr>
        <p:txBody>
          <a:bodyPr spcFirstLastPara="1" wrap="square" lIns="91425" tIns="90000" rIns="91425" bIns="45700" anchor="t" anchorCtr="0">
            <a:noAutofit/>
          </a:bodyPr>
          <a:lstStyle>
            <a:lvl1pPr marL="457200" marR="0" lvl="0" indent="-228600" algn="l" rtl="0">
              <a:lnSpc>
                <a:spcPct val="100000"/>
              </a:lnSpc>
              <a:spcBef>
                <a:spcPts val="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19"/>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01" name="Google Shape;101;p19"/>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ast slide (option 2)">
  <p:cSld name="Last slide (option 2)">
    <p:spTree>
      <p:nvGrpSpPr>
        <p:cNvPr id="1" name="Shape 103"/>
        <p:cNvGrpSpPr/>
        <p:nvPr/>
      </p:nvGrpSpPr>
      <p:grpSpPr>
        <a:xfrm>
          <a:off x="0" y="0"/>
          <a:ext cx="0" cy="0"/>
          <a:chOff x="0" y="0"/>
          <a:chExt cx="0" cy="0"/>
        </a:xfrm>
      </p:grpSpPr>
      <p:sp>
        <p:nvSpPr>
          <p:cNvPr id="104" name="Google Shape;104;p21"/>
          <p:cNvSpPr/>
          <p:nvPr/>
        </p:nvSpPr>
        <p:spPr>
          <a:xfrm>
            <a:off x="0" y="0"/>
            <a:ext cx="12192000" cy="3432175"/>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5" name="Google Shape;105;p21"/>
          <p:cNvCxnSpPr/>
          <p:nvPr/>
        </p:nvCxnSpPr>
        <p:spPr>
          <a:xfrm>
            <a:off x="838200" y="0"/>
            <a:ext cx="0" cy="2362711"/>
          </a:xfrm>
          <a:prstGeom prst="straightConnector1">
            <a:avLst/>
          </a:prstGeom>
          <a:noFill/>
          <a:ln w="28575" cap="flat" cmpd="sng">
            <a:solidFill>
              <a:srgbClr val="2174B0"/>
            </a:solidFill>
            <a:prstDash val="solid"/>
            <a:miter lim="800000"/>
            <a:headEnd type="none" w="sm" len="sm"/>
            <a:tailEnd type="none" w="sm" len="sm"/>
          </a:ln>
        </p:spPr>
      </p:cxnSp>
      <p:sp>
        <p:nvSpPr>
          <p:cNvPr id="106" name="Google Shape;106;p21"/>
          <p:cNvSpPr txBox="1">
            <a:spLocks noGrp="1"/>
          </p:cNvSpPr>
          <p:nvPr>
            <p:ph type="ctrTitle"/>
          </p:nvPr>
        </p:nvSpPr>
        <p:spPr>
          <a:xfrm>
            <a:off x="1077013" y="1122363"/>
            <a:ext cx="10020968" cy="1240348"/>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2174B0"/>
              </a:buClr>
              <a:buSzPts val="6000"/>
              <a:buFont typeface="Arial"/>
              <a:buNone/>
              <a:defRPr sz="6000" b="0" i="0" u="none" strike="noStrike" cap="none">
                <a:solidFill>
                  <a:srgbClr val="2174B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 name="Google Shape;107;p21"/>
          <p:cNvSpPr txBox="1">
            <a:spLocks noGrp="1"/>
          </p:cNvSpPr>
          <p:nvPr>
            <p:ph type="subTitle" idx="1"/>
          </p:nvPr>
        </p:nvSpPr>
        <p:spPr>
          <a:xfrm>
            <a:off x="1084385" y="3855676"/>
            <a:ext cx="10003692" cy="192529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1400"/>
              <a:buFont typeface="Arial"/>
              <a:buNone/>
              <a:defRPr sz="1400" b="0" i="0" u="none" strike="noStrike" cap="none">
                <a:solidFill>
                  <a:srgbClr val="7F7F7F"/>
                </a:solidFill>
                <a:latin typeface="Arial"/>
                <a:ea typeface="Arial"/>
                <a:cs typeface="Arial"/>
                <a:sym typeface="Arial"/>
              </a:defRPr>
            </a:lvl1pPr>
            <a:lvl2pPr marR="0" lvl="1" algn="ctr" rtl="0">
              <a:lnSpc>
                <a:spcPct val="100000"/>
              </a:lnSpc>
              <a:spcBef>
                <a:spcPts val="180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1800"/>
              </a:spcBef>
              <a:spcAft>
                <a:spcPts val="0"/>
              </a:spcAft>
              <a:buClr>
                <a:srgbClr val="2B91C5"/>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18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8D560A-FD35-47B5-893E-B06971E83A8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1009218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D560A-FD35-47B5-893E-B06971E83A8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2873840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967154" y="1825624"/>
            <a:ext cx="10267462"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22" name="Google Shape;22;p6"/>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
        <p:nvSpPr>
          <p:cNvPr id="23" name="Google Shape;23;p6"/>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8D560A-FD35-47B5-893E-B06971E83A8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3417850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8D560A-FD35-47B5-893E-B06971E83A8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92547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8D560A-FD35-47B5-893E-B06971E83A83}"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1133864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D560A-FD35-47B5-893E-B06971E83A83}"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2751513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D560A-FD35-47B5-893E-B06971E83A83}"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1724178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8D560A-FD35-47B5-893E-B06971E83A8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277333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8D560A-FD35-47B5-893E-B06971E83A83}"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1025288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D560A-FD35-47B5-893E-B06971E83A8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939901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8D560A-FD35-47B5-893E-B06971E83A83}"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8F003-8681-4FD5-A79E-B04EE8387510}" type="slidenum">
              <a:rPr lang="en-US" smtClean="0"/>
              <a:t>‹#›</a:t>
            </a:fld>
            <a:endParaRPr lang="en-US"/>
          </a:p>
        </p:txBody>
      </p:sp>
    </p:spTree>
    <p:extLst>
      <p:ext uri="{BB962C8B-B14F-4D97-AF65-F5344CB8AC3E}">
        <p14:creationId xmlns:p14="http://schemas.microsoft.com/office/powerpoint/2010/main" val="1100413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r>
              <a:rPr lang="fr-FR" smtClean="0"/>
              <a:t>XX/XX/XXXX</a:t>
            </a:r>
            <a:endParaRPr lang="fr-FR" dirty="0"/>
          </a:p>
        </p:txBody>
      </p:sp>
      <p:sp>
        <p:nvSpPr>
          <p:cNvPr id="6" name="Espace réservé du numéro de diapositive 5"/>
          <p:cNvSpPr>
            <a:spLocks noGrp="1"/>
          </p:cNvSpPr>
          <p:nvPr>
            <p:ph type="sldNum" sz="quarter" idx="12"/>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fld id="{10C140CD-8AED-46FF-A9A2-77308F3F39AE}" type="slidenum">
              <a:rPr lang="fr-FR" smtClean="0"/>
              <a:pPr/>
              <a:t>‹#›</a:t>
            </a:fld>
            <a:endParaRPr lang="fr-FR" dirty="0"/>
          </a:p>
        </p:txBody>
      </p:sp>
      <p:sp>
        <p:nvSpPr>
          <p:cNvPr id="7" name="Titre 6"/>
          <p:cNvSpPr>
            <a:spLocks noGrp="1"/>
          </p:cNvSpPr>
          <p:nvPr>
            <p:ph type="title" hasCustomPrompt="1"/>
          </p:nvPr>
        </p:nvSpPr>
        <p:spPr bwMode="gray">
          <a:xfrm>
            <a:off x="0" y="0"/>
            <a:ext cx="240000" cy="240000"/>
          </a:xfrm>
          <a:ln>
            <a:solidFill>
              <a:schemeClr val="tx1">
                <a:alpha val="0"/>
              </a:schemeClr>
            </a:solidFill>
          </a:ln>
        </p:spPr>
        <p:txBody>
          <a:bodyPr/>
          <a:lstStyle>
            <a:lvl1pPr>
              <a:defRPr sz="133">
                <a:solidFill>
                  <a:schemeClr val="tx1">
                    <a:alpha val="0"/>
                  </a:schemeClr>
                </a:solidFill>
              </a:defRPr>
            </a:lvl1pPr>
          </a:lstStyle>
          <a:p>
            <a:r>
              <a:rPr lang="fr-FR" dirty="0" smtClean="0"/>
              <a:t>Titre</a:t>
            </a:r>
            <a:endParaRPr lang="fr-FR" dirty="0"/>
          </a:p>
        </p:txBody>
      </p:sp>
    </p:spTree>
    <p:extLst>
      <p:ext uri="{BB962C8B-B14F-4D97-AF65-F5344CB8AC3E}">
        <p14:creationId xmlns:p14="http://schemas.microsoft.com/office/powerpoint/2010/main" val="492359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option 1)">
  <p:cSld name="Last slide (option 1)">
    <p:spTree>
      <p:nvGrpSpPr>
        <p:cNvPr id="1" name="Shape 24"/>
        <p:cNvGrpSpPr/>
        <p:nvPr/>
      </p:nvGrpSpPr>
      <p:grpSpPr>
        <a:xfrm>
          <a:off x="0" y="0"/>
          <a:ext cx="0" cy="0"/>
          <a:chOff x="0" y="0"/>
          <a:chExt cx="0" cy="0"/>
        </a:xfrm>
      </p:grpSpPr>
      <p:sp>
        <p:nvSpPr>
          <p:cNvPr id="25" name="Google Shape;25;p7"/>
          <p:cNvSpPr/>
          <p:nvPr/>
        </p:nvSpPr>
        <p:spPr>
          <a:xfrm>
            <a:off x="0" y="1"/>
            <a:ext cx="12192000" cy="3430587"/>
          </a:xfrm>
          <a:prstGeom prst="rect">
            <a:avLst/>
          </a:prstGeom>
          <a:gradFill>
            <a:gsLst>
              <a:gs pos="0">
                <a:srgbClr val="0D6CB4"/>
              </a:gs>
              <a:gs pos="47000">
                <a:srgbClr val="0D6CB4"/>
              </a:gs>
              <a:gs pos="77000">
                <a:srgbClr val="227DC1"/>
              </a:gs>
              <a:gs pos="100000">
                <a:schemeClr val="accen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26" name="Google Shape;26;p7"/>
          <p:cNvSpPr txBox="1">
            <a:spLocks noGrp="1"/>
          </p:cNvSpPr>
          <p:nvPr>
            <p:ph type="ctrTitle"/>
          </p:nvPr>
        </p:nvSpPr>
        <p:spPr>
          <a:xfrm>
            <a:off x="1077013" y="1122363"/>
            <a:ext cx="10020968" cy="1240348"/>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5"/>
              </a:buClr>
              <a:buSzPts val="6000"/>
              <a:buFont typeface="Arial"/>
              <a:buNone/>
              <a:defRPr sz="6000"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27" name="Google Shape;27;p7"/>
          <p:cNvCxnSpPr/>
          <p:nvPr/>
        </p:nvCxnSpPr>
        <p:spPr>
          <a:xfrm>
            <a:off x="838200" y="0"/>
            <a:ext cx="0" cy="2362711"/>
          </a:xfrm>
          <a:prstGeom prst="straightConnector1">
            <a:avLst/>
          </a:prstGeom>
          <a:noFill/>
          <a:ln w="28575" cap="flat" cmpd="sng">
            <a:solidFill>
              <a:srgbClr val="F8CC29"/>
            </a:solidFill>
            <a:prstDash val="solid"/>
            <a:miter lim="800000"/>
            <a:headEnd type="none" w="sm" len="sm"/>
            <a:tailEnd type="none" w="sm" len="sm"/>
          </a:ln>
        </p:spPr>
      </p:cxnSp>
      <p:sp>
        <p:nvSpPr>
          <p:cNvPr id="28" name="Google Shape;28;p7"/>
          <p:cNvSpPr txBox="1">
            <a:spLocks noGrp="1"/>
          </p:cNvSpPr>
          <p:nvPr>
            <p:ph type="subTitle" idx="1"/>
          </p:nvPr>
        </p:nvSpPr>
        <p:spPr>
          <a:xfrm>
            <a:off x="1084385" y="3855676"/>
            <a:ext cx="10003692" cy="192529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1400"/>
              <a:buFont typeface="Arial"/>
              <a:buNone/>
              <a:defRPr sz="1400" b="0" i="0" u="none" strike="noStrike" cap="none">
                <a:solidFill>
                  <a:srgbClr val="7F7F7F"/>
                </a:solidFill>
                <a:latin typeface="Arial"/>
                <a:ea typeface="Arial"/>
                <a:cs typeface="Arial"/>
                <a:sym typeface="Arial"/>
              </a:defRPr>
            </a:lvl1pPr>
            <a:lvl2pPr marR="0" lvl="1" algn="ctr" rtl="0">
              <a:lnSpc>
                <a:spcPct val="100000"/>
              </a:lnSpc>
              <a:spcBef>
                <a:spcPts val="180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1800"/>
              </a:spcBef>
              <a:spcAft>
                <a:spcPts val="0"/>
              </a:spcAft>
              <a:buClr>
                <a:srgbClr val="2B91C5"/>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18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240000" cy="240000"/>
          </a:xfrm>
          <a:ln>
            <a:solidFill>
              <a:schemeClr val="tx1">
                <a:alpha val="0"/>
              </a:schemeClr>
            </a:solidFill>
          </a:ln>
        </p:spPr>
        <p:txBody>
          <a:bodyPr/>
          <a:lstStyle>
            <a:lvl1pPr>
              <a:defRPr sz="133">
                <a:solidFill>
                  <a:schemeClr val="tx1">
                    <a:alpha val="0"/>
                  </a:schemeClr>
                </a:solidFill>
              </a:defRPr>
            </a:lvl1pPr>
          </a:lstStyle>
          <a:p>
            <a:r>
              <a:rPr lang="fr-FR" dirty="0" smtClean="0"/>
              <a:t>Titre</a:t>
            </a:r>
            <a:endParaRPr lang="fr-FR" dirty="0"/>
          </a:p>
        </p:txBody>
      </p:sp>
      <p:sp>
        <p:nvSpPr>
          <p:cNvPr id="11" name="Espace réservé du texte 10"/>
          <p:cNvSpPr>
            <a:spLocks noGrp="1"/>
          </p:cNvSpPr>
          <p:nvPr>
            <p:ph type="body" sz="quarter" idx="13" hasCustomPrompt="1"/>
          </p:nvPr>
        </p:nvSpPr>
        <p:spPr bwMode="gray">
          <a:xfrm>
            <a:off x="480000" y="3128062"/>
            <a:ext cx="11232000" cy="1261045"/>
          </a:xfrm>
        </p:spPr>
        <p:txBody>
          <a:bodyPr/>
          <a:lstStyle>
            <a:lvl1pPr>
              <a:lnSpc>
                <a:spcPct val="90000"/>
              </a:lnSpc>
              <a:spcAft>
                <a:spcPts val="0"/>
              </a:spcAft>
              <a:defRPr sz="4333" b="1" cap="all" baseline="0">
                <a:solidFill>
                  <a:schemeClr val="tx2">
                    <a:lumMod val="75000"/>
                  </a:schemeClr>
                </a:solidFill>
              </a:defRPr>
            </a:lvl1pPr>
            <a:lvl2pPr marL="0" indent="0">
              <a:spcBef>
                <a:spcPts val="667"/>
              </a:spcBef>
              <a:spcAft>
                <a:spcPts val="0"/>
              </a:spcAft>
              <a:buNone/>
              <a:defRPr sz="2467"/>
            </a:lvl2pPr>
          </a:lstStyle>
          <a:p>
            <a:pPr lvl="0"/>
            <a:r>
              <a:rPr lang="fr-FR" dirty="0" smtClean="0"/>
              <a:t>Titre</a:t>
            </a:r>
          </a:p>
        </p:txBody>
      </p:sp>
      <p:sp>
        <p:nvSpPr>
          <p:cNvPr id="78" name="Espace réservé de la date 3"/>
          <p:cNvSpPr>
            <a:spLocks noGrp="1"/>
          </p:cNvSpPr>
          <p:nvPr>
            <p:ph type="dt" sz="half" idx="2"/>
          </p:nvPr>
        </p:nvSpPr>
        <p:spPr bwMode="gray">
          <a:xfrm>
            <a:off x="10811507" y="6378000"/>
            <a:ext cx="1237155"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80" name="Espace réservé du numéro de diapositive 5"/>
          <p:cNvSpPr>
            <a:spLocks noGrp="1"/>
          </p:cNvSpPr>
          <p:nvPr>
            <p:ph type="sldNum" sz="quarter" idx="4"/>
          </p:nvPr>
        </p:nvSpPr>
        <p:spPr bwMode="gray">
          <a:xfrm>
            <a:off x="9264352" y="6378000"/>
            <a:ext cx="1528888"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cxnSp>
        <p:nvCxnSpPr>
          <p:cNvPr id="81" name="Connecteur droit 80"/>
          <p:cNvCxnSpPr/>
          <p:nvPr userDrawn="1"/>
        </p:nvCxnSpPr>
        <p:spPr bwMode="gray">
          <a:xfrm>
            <a:off x="480000" y="6379200"/>
            <a:ext cx="11568661"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Espace réservé du texte 84"/>
          <p:cNvSpPr>
            <a:spLocks noGrp="1"/>
          </p:cNvSpPr>
          <p:nvPr>
            <p:ph type="body" sz="quarter" idx="14" hasCustomPrompt="1"/>
          </p:nvPr>
        </p:nvSpPr>
        <p:spPr>
          <a:xfrm>
            <a:off x="912284" y="4389967"/>
            <a:ext cx="7679267" cy="1246717"/>
          </a:xfrm>
        </p:spPr>
        <p:txBody>
          <a:bodyPr/>
          <a:lstStyle>
            <a:lvl2pPr marL="239994" indent="0">
              <a:buNone/>
              <a:defRPr/>
            </a:lvl2pPr>
          </a:lstStyle>
          <a:p>
            <a:pPr lvl="1"/>
            <a:r>
              <a:rPr lang="fr-FR" dirty="0" smtClean="0"/>
              <a:t>Sous-Titre ou Section</a:t>
            </a:r>
          </a:p>
        </p:txBody>
      </p:sp>
      <p:sp>
        <p:nvSpPr>
          <p:cNvPr id="3" name="Espace réservé du texte 2"/>
          <p:cNvSpPr>
            <a:spLocks noGrp="1"/>
          </p:cNvSpPr>
          <p:nvPr>
            <p:ph type="body" sz="quarter" idx="15" hasCustomPrompt="1"/>
          </p:nvPr>
        </p:nvSpPr>
        <p:spPr>
          <a:xfrm>
            <a:off x="5088523" y="5637246"/>
            <a:ext cx="2351616" cy="478367"/>
          </a:xfrm>
        </p:spPr>
        <p:txBody>
          <a:bodyPr anchor="ctr"/>
          <a:lstStyle>
            <a:lvl5pPr marL="0" indent="0" algn="ctr">
              <a:buNone/>
              <a:defRPr/>
            </a:lvl5pPr>
          </a:lstStyle>
          <a:p>
            <a:pPr lvl="4"/>
            <a:r>
              <a:rPr lang="fr-FR" dirty="0" smtClean="0"/>
              <a:t>&lt;auteur&gt;</a:t>
            </a:r>
            <a:endParaRPr lang="fr-FR" dirty="0"/>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0000" y="373779"/>
            <a:ext cx="4292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84327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Espace réservé pour une image  7"/>
          <p:cNvSpPr>
            <a:spLocks noGrp="1"/>
          </p:cNvSpPr>
          <p:nvPr>
            <p:ph type="pic" sz="quarter" idx="13" hasCustomPrompt="1"/>
          </p:nvPr>
        </p:nvSpPr>
        <p:spPr bwMode="gray">
          <a:xfrm>
            <a:off x="0" y="983999"/>
            <a:ext cx="12192000" cy="5555871"/>
          </a:xfrm>
          <a:solidFill>
            <a:schemeClr val="bg1">
              <a:lumMod val="85000"/>
            </a:schemeClr>
          </a:solidFill>
        </p:spPr>
        <p:txBody>
          <a:bodyPr tIns="1080000" anchor="ctr" anchorCtr="0"/>
          <a:lstStyle>
            <a:lvl1pPr algn="ctr">
              <a:defRPr cap="all" baseline="0"/>
            </a:lvl1pPr>
          </a:lstStyle>
          <a:p>
            <a:r>
              <a:rPr lang="fr-FR" dirty="0" smtClean="0"/>
              <a:t>Sélectionner l’icône pour insérer une image, </a:t>
            </a:r>
            <a:br>
              <a:rPr lang="fr-FR" dirty="0" smtClean="0"/>
            </a:br>
            <a:r>
              <a:rPr lang="fr-FR" dirty="0" smtClean="0"/>
              <a:t>puis disposer l’image en arrière plan </a:t>
            </a:r>
            <a:br>
              <a:rPr lang="fr-FR" dirty="0" smtClean="0"/>
            </a:br>
            <a:r>
              <a:rPr lang="fr-FR" dirty="0" smtClean="0"/>
              <a:t>(Sélectionner l’image avec le bouton droit de la souris / </a:t>
            </a:r>
            <a:br>
              <a:rPr lang="fr-FR" dirty="0" smtClean="0"/>
            </a:br>
            <a:r>
              <a:rPr lang="fr-FR" dirty="0" smtClean="0"/>
              <a:t>Mettre à l’arrière plan)</a:t>
            </a:r>
          </a:p>
        </p:txBody>
      </p:sp>
      <p:sp>
        <p:nvSpPr>
          <p:cNvPr id="3" name="Espace réservé de la date 2"/>
          <p:cNvSpPr>
            <a:spLocks noGrp="1"/>
          </p:cNvSpPr>
          <p:nvPr>
            <p:ph type="dt" sz="half" idx="10"/>
          </p:nvPr>
        </p:nvSpPr>
        <p:spPr/>
        <p:txBody>
          <a:bodyPr/>
          <a:lstStyle/>
          <a:p>
            <a:pPr algn="r"/>
            <a:r>
              <a:rPr lang="fr-FR" cap="all" smtClean="0"/>
              <a:t>XX/XX/XXXX</a:t>
            </a:r>
            <a:endParaRPr lang="fr-FR" cap="all" dirty="0"/>
          </a:p>
        </p:txBody>
      </p:sp>
      <p:sp>
        <p:nvSpPr>
          <p:cNvPr id="4" name="Espace réservé du pied de page 3"/>
          <p:cNvSpPr>
            <a:spLocks noGrp="1"/>
          </p:cNvSpPr>
          <p:nvPr>
            <p:ph type="ftr" sz="quarter" idx="11"/>
          </p:nvPr>
        </p:nvSpPr>
        <p:spPr/>
        <p:txBody>
          <a:bodyPr/>
          <a:lstStyle/>
          <a:p>
            <a:pPr algn="ctr"/>
            <a:endParaRPr lang="fr-FR" dirty="0"/>
          </a:p>
        </p:txBody>
      </p:sp>
      <p:sp>
        <p:nvSpPr>
          <p:cNvPr id="5" name="Espace réservé du numéro de diapositive 4"/>
          <p:cNvSpPr>
            <a:spLocks noGrp="1"/>
          </p:cNvSpPr>
          <p:nvPr>
            <p:ph type="sldNum" sz="quarter" idx="12"/>
          </p:nvPr>
        </p:nvSpPr>
        <p:spPr/>
        <p:txBody>
          <a:bodyPr/>
          <a:lstStyle/>
          <a:p>
            <a:fld id="{733122C9-A0B9-462F-8757-0847AD287B63}" type="slidenum">
              <a:rPr lang="fr-FR" smtClean="0"/>
              <a:pPr/>
              <a:t>‹#›</a:t>
            </a:fld>
            <a:endParaRPr lang="fr-FR" dirty="0"/>
          </a:p>
        </p:txBody>
      </p:sp>
      <p:sp>
        <p:nvSpPr>
          <p:cNvPr id="10" name="Titre 9"/>
          <p:cNvSpPr>
            <a:spLocks noGrp="1"/>
          </p:cNvSpPr>
          <p:nvPr>
            <p:ph type="title" hasCustomPrompt="1"/>
          </p:nvPr>
        </p:nvSpPr>
        <p:spPr>
          <a:xfrm>
            <a:off x="466974" y="3044957"/>
            <a:ext cx="9409045" cy="720000"/>
          </a:xfrm>
        </p:spPr>
        <p:txBody>
          <a:bodyPr anchor="ctr"/>
          <a:lstStyle>
            <a:lvl1pPr>
              <a:defRPr sz="4267">
                <a:latin typeface="+mj-lt"/>
              </a:defRPr>
            </a:lvl1pPr>
          </a:lstStyle>
          <a:p>
            <a:r>
              <a:rPr lang="fr-FR" dirty="0" smtClean="0"/>
              <a:t>Titre de section</a:t>
            </a:r>
            <a:endParaRPr lang="fr-FR" dirty="0"/>
          </a:p>
        </p:txBody>
      </p:sp>
      <p:cxnSp>
        <p:nvCxnSpPr>
          <p:cNvPr id="9" name="Connecteur droit 8"/>
          <p:cNvCxnSpPr/>
          <p:nvPr userDrawn="1"/>
        </p:nvCxnSpPr>
        <p:spPr bwMode="gray">
          <a:xfrm>
            <a:off x="480000" y="6379200"/>
            <a:ext cx="11568661"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33253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2831637" y="140347"/>
            <a:ext cx="8880360" cy="576064"/>
          </a:xfrm>
        </p:spPr>
        <p:txBody>
          <a:bodyPr anchor="b"/>
          <a:lstStyle>
            <a:lvl1pPr>
              <a:defRPr/>
            </a:lvl1pPr>
          </a:lstStyle>
          <a:p>
            <a:r>
              <a:rPr lang="fr-FR" dirty="0" smtClean="0"/>
              <a:t>Titre</a:t>
            </a:r>
            <a:endParaRPr lang="fr-FR" dirty="0"/>
          </a:p>
        </p:txBody>
      </p:sp>
      <p:sp>
        <p:nvSpPr>
          <p:cNvPr id="18" name="Espace réservé de la date 3"/>
          <p:cNvSpPr>
            <a:spLocks noGrp="1"/>
          </p:cNvSpPr>
          <p:nvPr>
            <p:ph type="dt" sz="half" idx="2"/>
          </p:nvPr>
        </p:nvSpPr>
        <p:spPr bwMode="gray">
          <a:xfrm>
            <a:off x="10800523" y="6378000"/>
            <a:ext cx="1248139"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19" name="Espace réservé du pied de page 4"/>
          <p:cNvSpPr>
            <a:spLocks noGrp="1"/>
          </p:cNvSpPr>
          <p:nvPr>
            <p:ph type="ftr" sz="quarter" idx="3"/>
          </p:nvPr>
        </p:nvSpPr>
        <p:spPr bwMode="gray">
          <a:xfrm>
            <a:off x="4271797" y="6378000"/>
            <a:ext cx="4992555" cy="480000"/>
          </a:xfrm>
          <a:prstGeom prst="rect">
            <a:avLst/>
          </a:prstGeom>
        </p:spPr>
        <p:txBody>
          <a:bodyPr vert="horz" lIns="0" tIns="0" rIns="0" bIns="0" rtlCol="0" anchor="ctr" anchorCtr="0">
            <a:noAutofit/>
          </a:bodyPr>
          <a:lstStyle>
            <a:lvl1pPr algn="l">
              <a:defRPr sz="1000" b="1">
                <a:solidFill>
                  <a:schemeClr val="tx1"/>
                </a:solidFill>
              </a:defRPr>
            </a:lvl1pPr>
          </a:lstStyle>
          <a:p>
            <a:pPr algn="ctr"/>
            <a:endParaRPr lang="fr-FR" dirty="0"/>
          </a:p>
        </p:txBody>
      </p:sp>
      <p:sp>
        <p:nvSpPr>
          <p:cNvPr id="20" name="Espace réservé du numéro de diapositive 5"/>
          <p:cNvSpPr>
            <a:spLocks noGrp="1"/>
          </p:cNvSpPr>
          <p:nvPr>
            <p:ph type="sldNum" sz="quarter" idx="4"/>
          </p:nvPr>
        </p:nvSpPr>
        <p:spPr bwMode="gray">
          <a:xfrm>
            <a:off x="9264352" y="6378000"/>
            <a:ext cx="1536171"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spTree>
    <p:extLst>
      <p:ext uri="{BB962C8B-B14F-4D97-AF65-F5344CB8AC3E}">
        <p14:creationId xmlns:p14="http://schemas.microsoft.com/office/powerpoint/2010/main" val="364926162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e_1_colonn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2831637" y="140347"/>
            <a:ext cx="8880360" cy="576064"/>
          </a:xfrm>
        </p:spPr>
        <p:txBody>
          <a:bodyPr anchor="b"/>
          <a:lstStyle>
            <a:lvl1pPr>
              <a:defRPr/>
            </a:lvl1pPr>
          </a:lstStyle>
          <a:p>
            <a:r>
              <a:rPr lang="fr-FR" dirty="0" smtClean="0"/>
              <a:t>Titre</a:t>
            </a:r>
            <a:endParaRPr lang="fr-FR" dirty="0"/>
          </a:p>
        </p:txBody>
      </p:sp>
      <p:sp>
        <p:nvSpPr>
          <p:cNvPr id="8" name="Espace réservé du texte 7"/>
          <p:cNvSpPr>
            <a:spLocks noGrp="1"/>
          </p:cNvSpPr>
          <p:nvPr>
            <p:ph type="body" sz="quarter" idx="13" hasCustomPrompt="1"/>
          </p:nvPr>
        </p:nvSpPr>
        <p:spPr bwMode="gray">
          <a:xfrm>
            <a:off x="479998" y="1220755"/>
            <a:ext cx="6288077" cy="4676269"/>
          </a:xfrm>
        </p:spPr>
        <p:txBody>
          <a:bodyPr/>
          <a:lstStyle>
            <a:lvl1pPr marL="357708" indent="-357708">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4945">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8" name="Espace réservé de la date 3"/>
          <p:cNvSpPr>
            <a:spLocks noGrp="1"/>
          </p:cNvSpPr>
          <p:nvPr>
            <p:ph type="dt" sz="half" idx="2"/>
          </p:nvPr>
        </p:nvSpPr>
        <p:spPr bwMode="gray">
          <a:xfrm>
            <a:off x="10800523" y="6378000"/>
            <a:ext cx="1248139"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19" name="Espace réservé du pied de page 4"/>
          <p:cNvSpPr>
            <a:spLocks noGrp="1"/>
          </p:cNvSpPr>
          <p:nvPr>
            <p:ph type="ftr" sz="quarter" idx="3"/>
          </p:nvPr>
        </p:nvSpPr>
        <p:spPr bwMode="gray">
          <a:xfrm>
            <a:off x="4271797" y="6378000"/>
            <a:ext cx="4992555" cy="480000"/>
          </a:xfrm>
          <a:prstGeom prst="rect">
            <a:avLst/>
          </a:prstGeom>
        </p:spPr>
        <p:txBody>
          <a:bodyPr vert="horz" lIns="0" tIns="0" rIns="0" bIns="0" rtlCol="0" anchor="ctr" anchorCtr="0">
            <a:noAutofit/>
          </a:bodyPr>
          <a:lstStyle>
            <a:lvl1pPr algn="l">
              <a:defRPr sz="1000" b="1">
                <a:solidFill>
                  <a:schemeClr val="tx1"/>
                </a:solidFill>
              </a:defRPr>
            </a:lvl1pPr>
          </a:lstStyle>
          <a:p>
            <a:pPr algn="ctr"/>
            <a:endParaRPr lang="fr-FR" dirty="0"/>
          </a:p>
        </p:txBody>
      </p:sp>
      <p:sp>
        <p:nvSpPr>
          <p:cNvPr id="20" name="Espace réservé du numéro de diapositive 5"/>
          <p:cNvSpPr>
            <a:spLocks noGrp="1"/>
          </p:cNvSpPr>
          <p:nvPr>
            <p:ph type="sldNum" sz="quarter" idx="4"/>
          </p:nvPr>
        </p:nvSpPr>
        <p:spPr bwMode="gray">
          <a:xfrm>
            <a:off x="9264352" y="6378000"/>
            <a:ext cx="1536171"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sp>
        <p:nvSpPr>
          <p:cNvPr id="4" name="Espace réservé pour une image  3"/>
          <p:cNvSpPr>
            <a:spLocks noGrp="1"/>
          </p:cNvSpPr>
          <p:nvPr>
            <p:ph type="pic" sz="quarter" idx="14"/>
          </p:nvPr>
        </p:nvSpPr>
        <p:spPr>
          <a:xfrm>
            <a:off x="6864086" y="1221318"/>
            <a:ext cx="5088732" cy="4703233"/>
          </a:xfrm>
        </p:spPr>
        <p:txBody>
          <a:bodyPr/>
          <a:lstStyle/>
          <a:p>
            <a:r>
              <a:rPr lang="fr-FR" smtClean="0"/>
              <a:t>Cliquez sur l'icône pour ajouter une image</a:t>
            </a:r>
            <a:endParaRPr lang="fr-FR" dirty="0"/>
          </a:p>
        </p:txBody>
      </p:sp>
    </p:spTree>
    <p:extLst>
      <p:ext uri="{BB962C8B-B14F-4D97-AF65-F5344CB8AC3E}">
        <p14:creationId xmlns:p14="http://schemas.microsoft.com/office/powerpoint/2010/main" val="207502409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e_2_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2831637" y="140347"/>
            <a:ext cx="8880360" cy="576064"/>
          </a:xfrm>
        </p:spPr>
        <p:txBody>
          <a:bodyPr anchor="b"/>
          <a:lstStyle>
            <a:lvl1pPr>
              <a:defRPr/>
            </a:lvl1pPr>
          </a:lstStyle>
          <a:p>
            <a:r>
              <a:rPr lang="fr-FR" dirty="0" smtClean="0"/>
              <a:t>Titre</a:t>
            </a:r>
            <a:endParaRPr lang="fr-FR" dirty="0"/>
          </a:p>
        </p:txBody>
      </p:sp>
      <p:sp>
        <p:nvSpPr>
          <p:cNvPr id="8" name="Espace réservé du texte 7"/>
          <p:cNvSpPr>
            <a:spLocks noGrp="1"/>
          </p:cNvSpPr>
          <p:nvPr>
            <p:ph type="body" sz="quarter" idx="13" hasCustomPrompt="1"/>
          </p:nvPr>
        </p:nvSpPr>
        <p:spPr bwMode="gray">
          <a:xfrm>
            <a:off x="479997" y="1220755"/>
            <a:ext cx="5616003" cy="4676269"/>
          </a:xfrm>
        </p:spPr>
        <p:txBody>
          <a:bodyPr/>
          <a:lstStyle>
            <a:lvl1pPr marL="357708" indent="-357708">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4945">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1" name="Espace réservé du texte 7"/>
          <p:cNvSpPr>
            <a:spLocks noGrp="1"/>
          </p:cNvSpPr>
          <p:nvPr>
            <p:ph type="body" sz="quarter" idx="14" hasCustomPrompt="1"/>
          </p:nvPr>
        </p:nvSpPr>
        <p:spPr bwMode="gray">
          <a:xfrm>
            <a:off x="6288021" y="1220755"/>
            <a:ext cx="5616003" cy="4676269"/>
          </a:xfrm>
        </p:spPr>
        <p:txBody>
          <a:bodyPr/>
          <a:lstStyle>
            <a:lvl1pPr marL="357708" indent="-357708">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4945">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8" name="Espace réservé de la date 3"/>
          <p:cNvSpPr>
            <a:spLocks noGrp="1"/>
          </p:cNvSpPr>
          <p:nvPr>
            <p:ph type="dt" sz="half" idx="2"/>
          </p:nvPr>
        </p:nvSpPr>
        <p:spPr bwMode="gray">
          <a:xfrm>
            <a:off x="10800523" y="6378000"/>
            <a:ext cx="1248139"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19" name="Espace réservé du pied de page 4"/>
          <p:cNvSpPr>
            <a:spLocks noGrp="1"/>
          </p:cNvSpPr>
          <p:nvPr>
            <p:ph type="ftr" sz="quarter" idx="3"/>
          </p:nvPr>
        </p:nvSpPr>
        <p:spPr bwMode="gray">
          <a:xfrm>
            <a:off x="4271797" y="6378000"/>
            <a:ext cx="4992555" cy="480000"/>
          </a:xfrm>
          <a:prstGeom prst="rect">
            <a:avLst/>
          </a:prstGeom>
        </p:spPr>
        <p:txBody>
          <a:bodyPr vert="horz" lIns="0" tIns="0" rIns="0" bIns="0" rtlCol="0" anchor="ctr" anchorCtr="0">
            <a:noAutofit/>
          </a:bodyPr>
          <a:lstStyle>
            <a:lvl1pPr algn="l">
              <a:defRPr sz="1000" b="1">
                <a:solidFill>
                  <a:schemeClr val="tx1"/>
                </a:solidFill>
              </a:defRPr>
            </a:lvl1pPr>
          </a:lstStyle>
          <a:p>
            <a:pPr algn="ctr"/>
            <a:endParaRPr lang="fr-FR" dirty="0"/>
          </a:p>
        </p:txBody>
      </p:sp>
      <p:sp>
        <p:nvSpPr>
          <p:cNvPr id="20" name="Espace réservé du numéro de diapositive 5"/>
          <p:cNvSpPr>
            <a:spLocks noGrp="1"/>
          </p:cNvSpPr>
          <p:nvPr>
            <p:ph type="sldNum" sz="quarter" idx="4"/>
          </p:nvPr>
        </p:nvSpPr>
        <p:spPr bwMode="gray">
          <a:xfrm>
            <a:off x="9264352" y="6378000"/>
            <a:ext cx="1536171"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spTree>
    <p:extLst>
      <p:ext uri="{BB962C8B-B14F-4D97-AF65-F5344CB8AC3E}">
        <p14:creationId xmlns:p14="http://schemas.microsoft.com/office/powerpoint/2010/main" val="287890472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e_3_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2831637" y="135949"/>
            <a:ext cx="8880360" cy="576064"/>
          </a:xfrm>
        </p:spPr>
        <p:txBody>
          <a:bodyPr anchor="b"/>
          <a:lstStyle>
            <a:lvl1pPr>
              <a:defRPr/>
            </a:lvl1pPr>
          </a:lstStyle>
          <a:p>
            <a:r>
              <a:rPr lang="fr-FR" dirty="0" smtClean="0"/>
              <a:t>Titre</a:t>
            </a:r>
            <a:endParaRPr lang="fr-FR" dirty="0"/>
          </a:p>
        </p:txBody>
      </p:sp>
      <p:sp>
        <p:nvSpPr>
          <p:cNvPr id="8" name="Espace réservé du texte 7"/>
          <p:cNvSpPr>
            <a:spLocks noGrp="1"/>
          </p:cNvSpPr>
          <p:nvPr>
            <p:ph type="body" sz="quarter" idx="13" hasCustomPrompt="1"/>
          </p:nvPr>
        </p:nvSpPr>
        <p:spPr bwMode="gray">
          <a:xfrm>
            <a:off x="479998" y="1220755"/>
            <a:ext cx="3695789" cy="4676269"/>
          </a:xfrm>
        </p:spPr>
        <p:txBody>
          <a:bodyPr/>
          <a:lstStyle>
            <a:lvl1pPr marL="243411" indent="-243411">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0712">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3" name="Espace réservé du texte 7"/>
          <p:cNvSpPr>
            <a:spLocks noGrp="1"/>
          </p:cNvSpPr>
          <p:nvPr>
            <p:ph type="body" sz="quarter" idx="14" hasCustomPrompt="1"/>
          </p:nvPr>
        </p:nvSpPr>
        <p:spPr bwMode="gray">
          <a:xfrm>
            <a:off x="4271798" y="1220755"/>
            <a:ext cx="3695789" cy="4676269"/>
          </a:xfrm>
        </p:spPr>
        <p:txBody>
          <a:bodyPr/>
          <a:lstStyle>
            <a:lvl1pPr marL="243411" indent="-243411">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0712">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4" name="Espace réservé du texte 7"/>
          <p:cNvSpPr>
            <a:spLocks noGrp="1"/>
          </p:cNvSpPr>
          <p:nvPr>
            <p:ph type="body" sz="quarter" idx="15" hasCustomPrompt="1"/>
          </p:nvPr>
        </p:nvSpPr>
        <p:spPr bwMode="gray">
          <a:xfrm>
            <a:off x="8112224" y="1220755"/>
            <a:ext cx="3695789" cy="4676269"/>
          </a:xfrm>
        </p:spPr>
        <p:txBody>
          <a:bodyPr/>
          <a:lstStyle>
            <a:lvl1pPr marL="243411" indent="-243411">
              <a:spcBef>
                <a:spcPts val="533"/>
              </a:spcBef>
              <a:spcAft>
                <a:spcPts val="533"/>
              </a:spcAft>
              <a:buSzPct val="75000"/>
              <a:buFont typeface="Courier New" panose="02070309020205020404" pitchFamily="49" charset="0"/>
              <a:buChar char="o"/>
              <a:defRPr b="1">
                <a:solidFill>
                  <a:schemeClr val="tx2">
                    <a:lumMod val="75000"/>
                  </a:schemeClr>
                </a:solidFill>
              </a:defRPr>
            </a:lvl1pPr>
            <a:lvl2pPr marL="474121" indent="-230712">
              <a:spcBef>
                <a:spcPts val="800"/>
              </a:spcBef>
              <a:spcAft>
                <a:spcPts val="1067"/>
              </a:spcAft>
              <a:buFont typeface="Arial" panose="020B0604020202020204" pitchFamily="34" charset="0"/>
              <a:buChar char="•"/>
              <a:defRPr/>
            </a:lvl2pPr>
            <a:lvl3pPr marL="575719" indent="-218012">
              <a:buFont typeface="Calibri" panose="020F0502020204030204" pitchFamily="34" charset="0"/>
              <a:buChar char="–"/>
              <a:defRPr/>
            </a:lvl3pPr>
          </a:lstStyle>
          <a:p>
            <a:pPr lvl="0"/>
            <a:r>
              <a:rPr lang="fr-FR" dirty="0" smtClean="0"/>
              <a:t>Titre de la partie</a:t>
            </a:r>
          </a:p>
          <a:p>
            <a:pPr lvl="1"/>
            <a:r>
              <a:rPr lang="fr-FR" dirty="0" smtClean="0"/>
              <a:t>Deuxième niveau</a:t>
            </a:r>
          </a:p>
          <a:p>
            <a:pPr lvl="2"/>
            <a:r>
              <a:rPr lang="fr-FR" dirty="0" smtClean="0"/>
              <a:t>Troisième niveau max</a:t>
            </a:r>
          </a:p>
        </p:txBody>
      </p:sp>
      <p:sp>
        <p:nvSpPr>
          <p:cNvPr id="16" name="Espace réservé de la date 3"/>
          <p:cNvSpPr>
            <a:spLocks noGrp="1"/>
          </p:cNvSpPr>
          <p:nvPr>
            <p:ph type="dt" sz="half" idx="2"/>
          </p:nvPr>
        </p:nvSpPr>
        <p:spPr bwMode="gray">
          <a:xfrm>
            <a:off x="10800523" y="6378000"/>
            <a:ext cx="1248139"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17" name="Espace réservé du pied de page 4"/>
          <p:cNvSpPr>
            <a:spLocks noGrp="1"/>
          </p:cNvSpPr>
          <p:nvPr>
            <p:ph type="ftr" sz="quarter" idx="3"/>
          </p:nvPr>
        </p:nvSpPr>
        <p:spPr bwMode="gray">
          <a:xfrm>
            <a:off x="4271797" y="6378000"/>
            <a:ext cx="4992555" cy="480000"/>
          </a:xfrm>
          <a:prstGeom prst="rect">
            <a:avLst/>
          </a:prstGeom>
        </p:spPr>
        <p:txBody>
          <a:bodyPr vert="horz" lIns="0" tIns="0" rIns="0" bIns="0" rtlCol="0" anchor="ctr" anchorCtr="0">
            <a:noAutofit/>
          </a:bodyPr>
          <a:lstStyle>
            <a:lvl1pPr algn="l">
              <a:defRPr sz="1000" b="1">
                <a:solidFill>
                  <a:schemeClr val="tx1"/>
                </a:solidFill>
              </a:defRPr>
            </a:lvl1pPr>
          </a:lstStyle>
          <a:p>
            <a:pPr algn="ctr"/>
            <a:endParaRPr lang="fr-FR" dirty="0"/>
          </a:p>
        </p:txBody>
      </p:sp>
      <p:sp>
        <p:nvSpPr>
          <p:cNvPr id="18" name="Espace réservé du numéro de diapositive 5"/>
          <p:cNvSpPr>
            <a:spLocks noGrp="1"/>
          </p:cNvSpPr>
          <p:nvPr>
            <p:ph type="sldNum" sz="quarter" idx="4"/>
          </p:nvPr>
        </p:nvSpPr>
        <p:spPr bwMode="gray">
          <a:xfrm>
            <a:off x="9264352" y="6378000"/>
            <a:ext cx="1536171"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spTree>
    <p:extLst>
      <p:ext uri="{BB962C8B-B14F-4D97-AF65-F5344CB8AC3E}">
        <p14:creationId xmlns:p14="http://schemas.microsoft.com/office/powerpoint/2010/main" val="159325274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erci">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240000" cy="240000"/>
          </a:xfrm>
          <a:ln>
            <a:solidFill>
              <a:schemeClr val="tx1">
                <a:alpha val="0"/>
              </a:schemeClr>
            </a:solidFill>
          </a:ln>
        </p:spPr>
        <p:txBody>
          <a:bodyPr/>
          <a:lstStyle>
            <a:lvl1pPr>
              <a:defRPr sz="133">
                <a:solidFill>
                  <a:schemeClr val="tx1">
                    <a:alpha val="0"/>
                  </a:schemeClr>
                </a:solidFill>
              </a:defRPr>
            </a:lvl1pPr>
          </a:lstStyle>
          <a:p>
            <a:r>
              <a:rPr lang="fr-FR" dirty="0" smtClean="0"/>
              <a:t>Titre</a:t>
            </a:r>
            <a:endParaRPr lang="fr-FR" dirty="0"/>
          </a:p>
        </p:txBody>
      </p:sp>
      <p:sp>
        <p:nvSpPr>
          <p:cNvPr id="11" name="Espace réservé du texte 10"/>
          <p:cNvSpPr>
            <a:spLocks noGrp="1"/>
          </p:cNvSpPr>
          <p:nvPr>
            <p:ph type="body" sz="quarter" idx="13" hasCustomPrompt="1"/>
          </p:nvPr>
        </p:nvSpPr>
        <p:spPr bwMode="gray">
          <a:xfrm>
            <a:off x="480000" y="3128062"/>
            <a:ext cx="11232000" cy="1261045"/>
          </a:xfrm>
        </p:spPr>
        <p:txBody>
          <a:bodyPr/>
          <a:lstStyle>
            <a:lvl1pPr>
              <a:lnSpc>
                <a:spcPct val="90000"/>
              </a:lnSpc>
              <a:spcAft>
                <a:spcPts val="0"/>
              </a:spcAft>
              <a:defRPr sz="4333" b="1" cap="all" baseline="0">
                <a:solidFill>
                  <a:schemeClr val="tx2">
                    <a:lumMod val="75000"/>
                  </a:schemeClr>
                </a:solidFill>
              </a:defRPr>
            </a:lvl1pPr>
            <a:lvl2pPr marL="0" indent="0">
              <a:spcBef>
                <a:spcPts val="667"/>
              </a:spcBef>
              <a:spcAft>
                <a:spcPts val="0"/>
              </a:spcAft>
              <a:buNone/>
              <a:defRPr sz="2467"/>
            </a:lvl2pPr>
          </a:lstStyle>
          <a:p>
            <a:pPr lvl="0"/>
            <a:r>
              <a:rPr lang="fr-FR" dirty="0" smtClean="0"/>
              <a:t>Merci de votre attention</a:t>
            </a:r>
          </a:p>
        </p:txBody>
      </p:sp>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40000" y="240000"/>
            <a:ext cx="1920000" cy="1920000"/>
          </a:xfrm>
          <a:prstGeom prst="rect">
            <a:avLst/>
          </a:prstGeom>
        </p:spPr>
      </p:pic>
      <p:sp>
        <p:nvSpPr>
          <p:cNvPr id="72" name="Espace réservé du texte 2"/>
          <p:cNvSpPr>
            <a:spLocks noGrp="1"/>
          </p:cNvSpPr>
          <p:nvPr>
            <p:ph type="body" sz="quarter" idx="15" hasCustomPrompt="1"/>
          </p:nvPr>
        </p:nvSpPr>
        <p:spPr>
          <a:xfrm>
            <a:off x="4943872" y="4773150"/>
            <a:ext cx="2351616" cy="478367"/>
          </a:xfrm>
        </p:spPr>
        <p:txBody>
          <a:bodyPr anchor="ctr"/>
          <a:lstStyle>
            <a:lvl5pPr marL="0" indent="0" algn="ctr">
              <a:buNone/>
              <a:defRPr/>
            </a:lvl5pPr>
          </a:lstStyle>
          <a:p>
            <a:pPr lvl="4"/>
            <a:r>
              <a:rPr lang="fr-FR" dirty="0" smtClean="0"/>
              <a:t>&lt;auteur&gt;</a:t>
            </a:r>
            <a:endParaRPr lang="fr-FR" dirty="0"/>
          </a:p>
        </p:txBody>
      </p:sp>
      <p:sp>
        <p:nvSpPr>
          <p:cNvPr id="2" name="AutoShape 2" descr="https://eden.ign.fr/wp-content/uploads/cropped-banniere.png"/>
          <p:cNvSpPr>
            <a:spLocks noChangeAspect="1" noChangeArrowheads="1"/>
          </p:cNvSpPr>
          <p:nvPr userDrawn="1"/>
        </p:nvSpPr>
        <p:spPr bwMode="auto">
          <a:xfrm>
            <a:off x="207434" y="-609600"/>
            <a:ext cx="8191500" cy="127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fr-FR" sz="1867"/>
          </a:p>
        </p:txBody>
      </p:sp>
    </p:spTree>
    <p:extLst>
      <p:ext uri="{BB962C8B-B14F-4D97-AF65-F5344CB8AC3E}">
        <p14:creationId xmlns:p14="http://schemas.microsoft.com/office/powerpoint/2010/main" val="16984714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pter cover (option 1)" type="title">
  <p:cSld name="TITLE">
    <p:spTree>
      <p:nvGrpSpPr>
        <p:cNvPr id="1" name="Shape 29"/>
        <p:cNvGrpSpPr/>
        <p:nvPr/>
      </p:nvGrpSpPr>
      <p:grpSpPr>
        <a:xfrm>
          <a:off x="0" y="0"/>
          <a:ext cx="0" cy="0"/>
          <a:chOff x="0" y="0"/>
          <a:chExt cx="0" cy="0"/>
        </a:xfrm>
      </p:grpSpPr>
      <p:sp>
        <p:nvSpPr>
          <p:cNvPr id="30" name="Google Shape;30;p8"/>
          <p:cNvSpPr/>
          <p:nvPr/>
        </p:nvSpPr>
        <p:spPr>
          <a:xfrm>
            <a:off x="0" y="1"/>
            <a:ext cx="12192000" cy="6858000"/>
          </a:xfrm>
          <a:prstGeom prst="rect">
            <a:avLst/>
          </a:prstGeom>
          <a:gradFill>
            <a:gsLst>
              <a:gs pos="0">
                <a:srgbClr val="0D6CB4"/>
              </a:gs>
              <a:gs pos="47000">
                <a:srgbClr val="0D6CB4"/>
              </a:gs>
              <a:gs pos="77000">
                <a:srgbClr val="227DC1"/>
              </a:gs>
              <a:gs pos="100000">
                <a:schemeClr val="accent2"/>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31" name="Google Shape;31;p8"/>
          <p:cNvSpPr txBox="1">
            <a:spLocks noGrp="1"/>
          </p:cNvSpPr>
          <p:nvPr>
            <p:ph type="ctrTitle"/>
          </p:nvPr>
        </p:nvSpPr>
        <p:spPr>
          <a:xfrm>
            <a:off x="1070189" y="1122363"/>
            <a:ext cx="10281657"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FD129"/>
              </a:buClr>
              <a:buSzPts val="6000"/>
              <a:buFont typeface="Arial"/>
              <a:buNone/>
              <a:defRPr sz="6000" b="0" i="0" u="none" strike="noStrike" cap="none">
                <a:solidFill>
                  <a:srgbClr val="FFD12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8"/>
          <p:cNvSpPr txBox="1">
            <a:spLocks noGrp="1"/>
          </p:cNvSpPr>
          <p:nvPr>
            <p:ph type="subTitle" idx="1"/>
          </p:nvPr>
        </p:nvSpPr>
        <p:spPr>
          <a:xfrm>
            <a:off x="1070189" y="3602038"/>
            <a:ext cx="10281657" cy="16557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lt1"/>
                </a:solidFill>
                <a:latin typeface="Arial"/>
                <a:ea typeface="Arial"/>
                <a:cs typeface="Arial"/>
                <a:sym typeface="Arial"/>
              </a:defRPr>
            </a:lvl1pPr>
            <a:lvl2pPr marR="0" lvl="1" algn="ctr" rtl="0">
              <a:lnSpc>
                <a:spcPct val="100000"/>
              </a:lnSpc>
              <a:spcBef>
                <a:spcPts val="180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1800"/>
              </a:spcBef>
              <a:spcAft>
                <a:spcPts val="0"/>
              </a:spcAft>
              <a:buClr>
                <a:srgbClr val="2B91C5"/>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18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33" name="Google Shape;33;p8"/>
          <p:cNvCxnSpPr/>
          <p:nvPr/>
        </p:nvCxnSpPr>
        <p:spPr>
          <a:xfrm>
            <a:off x="838200" y="0"/>
            <a:ext cx="0" cy="3478213"/>
          </a:xfrm>
          <a:prstGeom prst="straightConnector1">
            <a:avLst/>
          </a:prstGeom>
          <a:noFill/>
          <a:ln w="28575" cap="flat" cmpd="sng">
            <a:solidFill>
              <a:srgbClr val="FFD129"/>
            </a:solidFill>
            <a:prstDash val="solid"/>
            <a:miter lim="800000"/>
            <a:headEnd type="none" w="sm" len="sm"/>
            <a:tailEnd type="none" w="sm" len="sm"/>
          </a:ln>
        </p:spPr>
      </p:cxnSp>
      <p:pic>
        <p:nvPicPr>
          <p:cNvPr id="34" name="Google Shape;34;p8"/>
          <p:cNvPicPr preferRelativeResize="0"/>
          <p:nvPr/>
        </p:nvPicPr>
        <p:blipFill rotWithShape="1">
          <a:blip r:embed="rId2">
            <a:alphaModFix/>
          </a:blip>
          <a:srcRect/>
          <a:stretch/>
        </p:blipFill>
        <p:spPr>
          <a:xfrm>
            <a:off x="9945929" y="6193922"/>
            <a:ext cx="1718512" cy="45115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pter cover (option 2)">
  <p:cSld name="Chapter cover (option 2)">
    <p:spTree>
      <p:nvGrpSpPr>
        <p:cNvPr id="1" name="Shape 35"/>
        <p:cNvGrpSpPr/>
        <p:nvPr/>
      </p:nvGrpSpPr>
      <p:grpSpPr>
        <a:xfrm>
          <a:off x="0" y="0"/>
          <a:ext cx="0" cy="0"/>
          <a:chOff x="0" y="0"/>
          <a:chExt cx="0" cy="0"/>
        </a:xfrm>
      </p:grpSpPr>
      <p:sp>
        <p:nvSpPr>
          <p:cNvPr id="36" name="Google Shape;36;p9"/>
          <p:cNvSpPr/>
          <p:nvPr/>
        </p:nvSpPr>
        <p:spPr>
          <a:xfrm>
            <a:off x="0" y="0"/>
            <a:ext cx="12192000" cy="68580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 name="Google Shape;37;p9"/>
          <p:cNvSpPr txBox="1">
            <a:spLocks noGrp="1"/>
          </p:cNvSpPr>
          <p:nvPr>
            <p:ph type="ctrTitle"/>
          </p:nvPr>
        </p:nvSpPr>
        <p:spPr>
          <a:xfrm>
            <a:off x="1077013" y="1122363"/>
            <a:ext cx="10284602" cy="2387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2174B0"/>
              </a:buClr>
              <a:buSzPts val="6000"/>
              <a:buFont typeface="Arial"/>
              <a:buNone/>
              <a:defRPr sz="6000" b="0" i="0" u="none" strike="noStrike" cap="none">
                <a:solidFill>
                  <a:srgbClr val="2174B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subTitle" idx="1"/>
          </p:nvPr>
        </p:nvSpPr>
        <p:spPr>
          <a:xfrm>
            <a:off x="1070189" y="3602038"/>
            <a:ext cx="10284602" cy="16557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2B91C5"/>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100000"/>
              </a:lnSpc>
              <a:spcBef>
                <a:spcPts val="1800"/>
              </a:spcBef>
              <a:spcAft>
                <a:spcPts val="0"/>
              </a:spcAft>
              <a:buClr>
                <a:srgbClr val="2B91C5"/>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100000"/>
              </a:lnSpc>
              <a:spcBef>
                <a:spcPts val="1800"/>
              </a:spcBef>
              <a:spcAft>
                <a:spcPts val="0"/>
              </a:spcAft>
              <a:buClr>
                <a:srgbClr val="2B91C5"/>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100000"/>
              </a:lnSpc>
              <a:spcBef>
                <a:spcPts val="1800"/>
              </a:spcBef>
              <a:spcAft>
                <a:spcPts val="0"/>
              </a:spcAft>
              <a:buClr>
                <a:srgbClr val="2B91C5"/>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18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39" name="Google Shape;39;p9"/>
          <p:cNvCxnSpPr/>
          <p:nvPr/>
        </p:nvCxnSpPr>
        <p:spPr>
          <a:xfrm>
            <a:off x="838200" y="0"/>
            <a:ext cx="0" cy="3478213"/>
          </a:xfrm>
          <a:prstGeom prst="straightConnector1">
            <a:avLst/>
          </a:prstGeom>
          <a:noFill/>
          <a:ln w="28575" cap="flat" cmpd="sng">
            <a:solidFill>
              <a:srgbClr val="2174B0"/>
            </a:solidFill>
            <a:prstDash val="solid"/>
            <a:miter lim="800000"/>
            <a:headEnd type="none" w="sm" len="sm"/>
            <a:tailEnd type="none" w="sm" len="sm"/>
          </a:ln>
        </p:spPr>
      </p:cxnSp>
      <p:pic>
        <p:nvPicPr>
          <p:cNvPr id="40" name="Google Shape;40;p9"/>
          <p:cNvPicPr preferRelativeResize="0"/>
          <p:nvPr/>
        </p:nvPicPr>
        <p:blipFill rotWithShape="1">
          <a:blip r:embed="rId2">
            <a:alphaModFix/>
          </a:blip>
          <a:srcRect/>
          <a:stretch/>
        </p:blipFill>
        <p:spPr>
          <a:xfrm>
            <a:off x="9945929" y="6193922"/>
            <a:ext cx="1718512" cy="4511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Object">
  <p:cSld name="Content and Object">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2525" y="1825625"/>
            <a:ext cx="5002090" cy="41703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5"/>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rgbClr val="2B91C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rgbClr val="2B91C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rgbClr val="2B91C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3" name="Google Shape;43;p10"/>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
        <p:nvSpPr>
          <p:cNvPr id="44" name="Google Shape;44;p10"/>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 name="Google Shape;45;p10"/>
          <p:cNvSpPr txBox="1">
            <a:spLocks noGrp="1"/>
          </p:cNvSpPr>
          <p:nvPr>
            <p:ph type="body" idx="2"/>
          </p:nvPr>
        </p:nvSpPr>
        <p:spPr>
          <a:xfrm>
            <a:off x="967154" y="1825624"/>
            <a:ext cx="5004000"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 2 columns">
  <p:cSld name="Content - 2 columns">
    <p:spTree>
      <p:nvGrpSpPr>
        <p:cNvPr id="1" name="Shape 46"/>
        <p:cNvGrpSpPr/>
        <p:nvPr/>
      </p:nvGrpSpPr>
      <p:grpSpPr>
        <a:xfrm>
          <a:off x="0" y="0"/>
          <a:ext cx="0" cy="0"/>
          <a:chOff x="0" y="0"/>
          <a:chExt cx="0" cy="0"/>
        </a:xfrm>
      </p:grpSpPr>
      <p:sp>
        <p:nvSpPr>
          <p:cNvPr id="47" name="Google Shape;47;p11"/>
          <p:cNvSpPr txBox="1">
            <a:spLocks noGrp="1"/>
          </p:cNvSpPr>
          <p:nvPr>
            <p:ph type="body" idx="1"/>
          </p:nvPr>
        </p:nvSpPr>
        <p:spPr>
          <a:xfrm>
            <a:off x="6232524" y="1825624"/>
            <a:ext cx="5004000"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48" name="Google Shape;48;p11"/>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
        <p:nvSpPr>
          <p:cNvPr id="49" name="Google Shape;49;p11"/>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11"/>
          <p:cNvSpPr txBox="1">
            <a:spLocks noGrp="1"/>
          </p:cNvSpPr>
          <p:nvPr>
            <p:ph type="body" idx="2"/>
          </p:nvPr>
        </p:nvSpPr>
        <p:spPr>
          <a:xfrm>
            <a:off x="967154" y="1825624"/>
            <a:ext cx="5004000"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 3 columns">
  <p:cSld name="Content - 3 columns">
    <p:spTree>
      <p:nvGrpSpPr>
        <p:cNvPr id="1" name="Shape 51"/>
        <p:cNvGrpSpPr/>
        <p:nvPr/>
      </p:nvGrpSpPr>
      <p:grpSpPr>
        <a:xfrm>
          <a:off x="0" y="0"/>
          <a:ext cx="0" cy="0"/>
          <a:chOff x="0" y="0"/>
          <a:chExt cx="0" cy="0"/>
        </a:xfrm>
      </p:grpSpPr>
      <p:sp>
        <p:nvSpPr>
          <p:cNvPr id="52" name="Google Shape;52;p12"/>
          <p:cNvSpPr txBox="1">
            <a:spLocks noGrp="1"/>
          </p:cNvSpPr>
          <p:nvPr>
            <p:ph type="body" idx="1"/>
          </p:nvPr>
        </p:nvSpPr>
        <p:spPr>
          <a:xfrm>
            <a:off x="970722" y="1825625"/>
            <a:ext cx="3229533"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body" idx="2"/>
          </p:nvPr>
        </p:nvSpPr>
        <p:spPr>
          <a:xfrm>
            <a:off x="4476002" y="1825624"/>
            <a:ext cx="3239996"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12"/>
          <p:cNvSpPr txBox="1">
            <a:spLocks noGrp="1"/>
          </p:cNvSpPr>
          <p:nvPr>
            <p:ph type="body" idx="3"/>
          </p:nvPr>
        </p:nvSpPr>
        <p:spPr>
          <a:xfrm>
            <a:off x="7990763" y="1825624"/>
            <a:ext cx="3239998" cy="417036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55" name="Google Shape;55;p12"/>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
        <p:nvSpPr>
          <p:cNvPr id="56" name="Google Shape;56;p12"/>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7"/>
        <p:cNvGrpSpPr/>
        <p:nvPr/>
      </p:nvGrpSpPr>
      <p:grpSpPr>
        <a:xfrm>
          <a:off x="0" y="0"/>
          <a:ext cx="0" cy="0"/>
          <a:chOff x="0" y="0"/>
          <a:chExt cx="0" cy="0"/>
        </a:xfrm>
      </p:grpSpPr>
      <p:sp>
        <p:nvSpPr>
          <p:cNvPr id="58" name="Google Shape;58;p13"/>
          <p:cNvSpPr txBox="1">
            <a:spLocks noGrp="1"/>
          </p:cNvSpPr>
          <p:nvPr>
            <p:ph type="body" idx="1"/>
          </p:nvPr>
        </p:nvSpPr>
        <p:spPr>
          <a:xfrm>
            <a:off x="970722" y="1681163"/>
            <a:ext cx="5003999"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0"/>
              </a:spcBef>
              <a:spcAft>
                <a:spcPts val="0"/>
              </a:spcAft>
              <a:buClr>
                <a:srgbClr val="2B91C5"/>
              </a:buClr>
              <a:buSzPts val="2800"/>
              <a:buFont typeface="Arial"/>
              <a:buNone/>
              <a:defRPr sz="2800" b="1" i="0" u="none" strike="noStrike" cap="none">
                <a:solidFill>
                  <a:schemeClr val="accent2"/>
                </a:solidFill>
                <a:latin typeface="Arial"/>
                <a:ea typeface="Arial"/>
                <a:cs typeface="Arial"/>
                <a:sym typeface="Arial"/>
              </a:defRPr>
            </a:lvl1pPr>
            <a:lvl2pPr marL="914400" marR="0" lvl="1" indent="-228600" algn="l" rtl="0">
              <a:lnSpc>
                <a:spcPct val="100000"/>
              </a:lnSpc>
              <a:spcBef>
                <a:spcPts val="1800"/>
              </a:spcBef>
              <a:spcAft>
                <a:spcPts val="0"/>
              </a:spcAft>
              <a:buClr>
                <a:srgbClr val="2B91C5"/>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1800"/>
              </a:spcBef>
              <a:spcAft>
                <a:spcPts val="0"/>
              </a:spcAft>
              <a:buClr>
                <a:srgbClr val="2B91C5"/>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1800"/>
              </a:spcBef>
              <a:spcAft>
                <a:spcPts val="0"/>
              </a:spcAft>
              <a:buClr>
                <a:srgbClr val="2B91C5"/>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1800"/>
              </a:spcBef>
              <a:spcAft>
                <a:spcPts val="0"/>
              </a:spcAft>
              <a:buClr>
                <a:srgbClr val="2B91C5"/>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18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9" name="Google Shape;59;p13"/>
          <p:cNvSpPr txBox="1">
            <a:spLocks noGrp="1"/>
          </p:cNvSpPr>
          <p:nvPr>
            <p:ph type="body" idx="2"/>
          </p:nvPr>
        </p:nvSpPr>
        <p:spPr>
          <a:xfrm>
            <a:off x="970722" y="2597727"/>
            <a:ext cx="5003999" cy="3398261"/>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 name="Google Shape;60;p13"/>
          <p:cNvSpPr txBox="1">
            <a:spLocks noGrp="1"/>
          </p:cNvSpPr>
          <p:nvPr>
            <p:ph type="body" idx="3"/>
          </p:nvPr>
        </p:nvSpPr>
        <p:spPr>
          <a:xfrm>
            <a:off x="6232768" y="1681163"/>
            <a:ext cx="5003999"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0"/>
              </a:spcBef>
              <a:spcAft>
                <a:spcPts val="0"/>
              </a:spcAft>
              <a:buClr>
                <a:srgbClr val="2B91C5"/>
              </a:buClr>
              <a:buSzPts val="2800"/>
              <a:buFont typeface="Arial"/>
              <a:buNone/>
              <a:defRPr sz="2800" b="1" i="0" u="none" strike="noStrike" cap="none">
                <a:solidFill>
                  <a:schemeClr val="accent2"/>
                </a:solidFill>
                <a:latin typeface="Arial"/>
                <a:ea typeface="Arial"/>
                <a:cs typeface="Arial"/>
                <a:sym typeface="Arial"/>
              </a:defRPr>
            </a:lvl1pPr>
            <a:lvl2pPr marL="914400" marR="0" lvl="1" indent="-228600" algn="l" rtl="0">
              <a:lnSpc>
                <a:spcPct val="100000"/>
              </a:lnSpc>
              <a:spcBef>
                <a:spcPts val="1800"/>
              </a:spcBef>
              <a:spcAft>
                <a:spcPts val="0"/>
              </a:spcAft>
              <a:buClr>
                <a:srgbClr val="2B91C5"/>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1800"/>
              </a:spcBef>
              <a:spcAft>
                <a:spcPts val="0"/>
              </a:spcAft>
              <a:buClr>
                <a:srgbClr val="2B91C5"/>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1800"/>
              </a:spcBef>
              <a:spcAft>
                <a:spcPts val="0"/>
              </a:spcAft>
              <a:buClr>
                <a:srgbClr val="2B91C5"/>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1800"/>
              </a:spcBef>
              <a:spcAft>
                <a:spcPts val="0"/>
              </a:spcAft>
              <a:buClr>
                <a:srgbClr val="2B91C5"/>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18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1" name="Google Shape;61;p13"/>
          <p:cNvSpPr txBox="1">
            <a:spLocks noGrp="1"/>
          </p:cNvSpPr>
          <p:nvPr>
            <p:ph type="body" idx="4"/>
          </p:nvPr>
        </p:nvSpPr>
        <p:spPr>
          <a:xfrm>
            <a:off x="6232768" y="2597727"/>
            <a:ext cx="5003999" cy="3398261"/>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62" name="Google Shape;62;p13"/>
          <p:cNvCxnSpPr/>
          <p:nvPr/>
        </p:nvCxnSpPr>
        <p:spPr>
          <a:xfrm flipH="1">
            <a:off x="838201" y="0"/>
            <a:ext cx="1" cy="1365250"/>
          </a:xfrm>
          <a:prstGeom prst="straightConnector1">
            <a:avLst/>
          </a:prstGeom>
          <a:noFill/>
          <a:ln w="28575" cap="flat" cmpd="sng">
            <a:solidFill>
              <a:schemeClr val="accent5"/>
            </a:solidFill>
            <a:prstDash val="solid"/>
            <a:miter lim="800000"/>
            <a:headEnd type="none" w="sm" len="sm"/>
            <a:tailEnd type="none" w="sm" len="sm"/>
          </a:ln>
        </p:spPr>
      </p:cxnSp>
      <p:sp>
        <p:nvSpPr>
          <p:cNvPr id="63" name="Google Shape;63;p13"/>
          <p:cNvSpPr txBox="1">
            <a:spLocks noGrp="1"/>
          </p:cNvSpPr>
          <p:nvPr>
            <p:ph type="title"/>
          </p:nvPr>
        </p:nvSpPr>
        <p:spPr>
          <a:xfrm>
            <a:off x="970722" y="575220"/>
            <a:ext cx="10263893" cy="782357"/>
          </a:xfrm>
          <a:prstGeom prst="rect">
            <a:avLst/>
          </a:prstGeom>
          <a:noFill/>
          <a:ln>
            <a:noFill/>
          </a:ln>
        </p:spPr>
        <p:txBody>
          <a:bodyPr spcFirstLastPara="1" wrap="square" lIns="91425" tIns="45700" rIns="91425" bIns="0" anchor="b" anchorCtr="0">
            <a:noAutofit/>
          </a:bodyPr>
          <a:lstStyle>
            <a:lvl1pPr marR="0" lvl="0" algn="l" rtl="0">
              <a:lnSpc>
                <a:spcPct val="90000"/>
              </a:lnSpc>
              <a:spcBef>
                <a:spcPts val="0"/>
              </a:spcBef>
              <a:spcAft>
                <a:spcPts val="0"/>
              </a:spcAft>
              <a:buClr>
                <a:schemeClr val="dk2"/>
              </a:buClr>
              <a:buSzPts val="3800"/>
              <a:buFont typeface="Arial"/>
              <a:buNone/>
              <a:defRPr sz="38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6.png"/><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descr="EC-JRC-logo_horizontal_EN_pos_transparent-background.png"/>
          <p:cNvPicPr preferRelativeResize="0"/>
          <p:nvPr/>
        </p:nvPicPr>
        <p:blipFill rotWithShape="1">
          <a:blip r:embed="rId19">
            <a:alphaModFix/>
          </a:blip>
          <a:srcRect l="6902" t="10944" r="6668" b="9112"/>
          <a:stretch/>
        </p:blipFill>
        <p:spPr>
          <a:xfrm>
            <a:off x="9945929" y="6177847"/>
            <a:ext cx="1727997" cy="467228"/>
          </a:xfrm>
          <a:prstGeom prst="rect">
            <a:avLst/>
          </a:prstGeom>
          <a:noFill/>
          <a:ln>
            <a:noFill/>
          </a:ln>
        </p:spPr>
      </p:pic>
      <p:sp>
        <p:nvSpPr>
          <p:cNvPr id="11" name="Google Shape;11;p4"/>
          <p:cNvSpPr txBox="1">
            <a:spLocks noGrp="1"/>
          </p:cNvSpPr>
          <p:nvPr>
            <p:ph type="sldNum" idx="12"/>
          </p:nvPr>
        </p:nvSpPr>
        <p:spPr>
          <a:xfrm>
            <a:off x="838200" y="6254290"/>
            <a:ext cx="284480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94949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D560A-FD35-47B5-893E-B06971E83A83}" type="datetimeFigureOut">
              <a:rPr lang="en-US" smtClean="0"/>
              <a:t>11/21/2022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8F003-8681-4FD5-A79E-B04EE8387510}" type="slidenum">
              <a:rPr lang="en-US" smtClean="0"/>
              <a:t>‹#›</a:t>
            </a:fld>
            <a:endParaRPr lang="en-US"/>
          </a:p>
        </p:txBody>
      </p:sp>
    </p:spTree>
    <p:extLst>
      <p:ext uri="{BB962C8B-B14F-4D97-AF65-F5344CB8AC3E}">
        <p14:creationId xmlns:p14="http://schemas.microsoft.com/office/powerpoint/2010/main" val="173556694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2639616" y="144000"/>
            <a:ext cx="9409045" cy="720000"/>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3" name="Espace réservé du texte 2"/>
          <p:cNvSpPr>
            <a:spLocks noGrp="1"/>
          </p:cNvSpPr>
          <p:nvPr>
            <p:ph type="body" idx="1"/>
          </p:nvPr>
        </p:nvSpPr>
        <p:spPr bwMode="gray">
          <a:xfrm>
            <a:off x="479998" y="1124744"/>
            <a:ext cx="11568663" cy="5088565"/>
          </a:xfrm>
          <a:prstGeom prst="rect">
            <a:avLst/>
          </a:prstGeom>
        </p:spPr>
        <p:txBody>
          <a:bodyPr vert="horz" lIns="0" tIns="0" rIns="0" bIns="0" rtlCol="0" anchor="t" anchorCtr="0">
            <a:noAutofit/>
          </a:bodyPr>
          <a:lstStyle/>
          <a:p>
            <a:pPr lvl="0"/>
            <a:r>
              <a:rPr lang="fr-FR" noProof="0" dirty="0" smtClean="0"/>
              <a:t>Texte de niveau 1</a:t>
            </a:r>
          </a:p>
          <a:p>
            <a:pPr lvl="1"/>
            <a:r>
              <a:rPr lang="fr-FR" noProof="0" dirty="0" smtClean="0"/>
              <a:t>Texte de niveau 2</a:t>
            </a:r>
          </a:p>
          <a:p>
            <a:pPr lvl="2"/>
            <a:r>
              <a:rPr lang="fr-FR" noProof="0" dirty="0" smtClean="0"/>
              <a:t>Texte de niveau 3</a:t>
            </a:r>
          </a:p>
          <a:p>
            <a:pPr lvl="3"/>
            <a:r>
              <a:rPr lang="fr-FR" noProof="0" dirty="0" smtClean="0"/>
              <a:t>Texte de niveau 4</a:t>
            </a:r>
          </a:p>
          <a:p>
            <a:pPr lvl="4"/>
            <a:r>
              <a:rPr lang="fr-FR" noProof="0" dirty="0" smtClean="0"/>
              <a:t>Texte de niveau 5</a:t>
            </a:r>
            <a:endParaRPr lang="fr-FR" noProof="0" dirty="0"/>
          </a:p>
        </p:txBody>
      </p:sp>
      <p:sp>
        <p:nvSpPr>
          <p:cNvPr id="4" name="Espace réservé de la date 3"/>
          <p:cNvSpPr>
            <a:spLocks noGrp="1"/>
          </p:cNvSpPr>
          <p:nvPr>
            <p:ph type="dt" sz="half" idx="2"/>
          </p:nvPr>
        </p:nvSpPr>
        <p:spPr bwMode="gray">
          <a:xfrm>
            <a:off x="10800523" y="6378000"/>
            <a:ext cx="1248139" cy="480000"/>
          </a:xfrm>
          <a:prstGeom prst="rect">
            <a:avLst/>
          </a:prstGeom>
        </p:spPr>
        <p:txBody>
          <a:bodyPr vert="horz" lIns="0" tIns="0" rIns="0" bIns="0" rtlCol="0" anchor="ctr" anchorCtr="0">
            <a:noAutofit/>
          </a:bodyPr>
          <a:lstStyle>
            <a:lvl1pPr algn="ctr">
              <a:defRPr sz="1000" b="1">
                <a:solidFill>
                  <a:schemeClr val="tx1"/>
                </a:solidFill>
              </a:defRPr>
            </a:lvl1pPr>
          </a:lstStyle>
          <a:p>
            <a:pPr algn="r"/>
            <a:r>
              <a:rPr lang="fr-FR" cap="all" smtClean="0"/>
              <a:t>XX/XX/XXXX</a:t>
            </a:r>
            <a:endParaRPr lang="fr-FR" cap="all" dirty="0"/>
          </a:p>
        </p:txBody>
      </p:sp>
      <p:sp>
        <p:nvSpPr>
          <p:cNvPr id="5" name="Espace réservé du pied de page 4"/>
          <p:cNvSpPr>
            <a:spLocks noGrp="1"/>
          </p:cNvSpPr>
          <p:nvPr>
            <p:ph type="ftr" sz="quarter" idx="3"/>
          </p:nvPr>
        </p:nvSpPr>
        <p:spPr bwMode="gray">
          <a:xfrm>
            <a:off x="4271797" y="6378000"/>
            <a:ext cx="4992555" cy="480000"/>
          </a:xfrm>
          <a:prstGeom prst="rect">
            <a:avLst/>
          </a:prstGeom>
        </p:spPr>
        <p:txBody>
          <a:bodyPr vert="horz" lIns="0" tIns="0" rIns="0" bIns="0" rtlCol="0" anchor="ctr" anchorCtr="0">
            <a:noAutofit/>
          </a:bodyPr>
          <a:lstStyle>
            <a:lvl1pPr algn="l">
              <a:defRPr sz="1000" b="1">
                <a:solidFill>
                  <a:schemeClr val="tx1"/>
                </a:solidFill>
              </a:defRPr>
            </a:lvl1pPr>
          </a:lstStyle>
          <a:p>
            <a:pPr algn="ctr"/>
            <a:endParaRPr lang="fr-FR" dirty="0"/>
          </a:p>
        </p:txBody>
      </p:sp>
      <p:sp>
        <p:nvSpPr>
          <p:cNvPr id="6" name="Espace réservé du numéro de diapositive 5"/>
          <p:cNvSpPr>
            <a:spLocks noGrp="1"/>
          </p:cNvSpPr>
          <p:nvPr>
            <p:ph type="sldNum" sz="quarter" idx="4"/>
          </p:nvPr>
        </p:nvSpPr>
        <p:spPr bwMode="gray">
          <a:xfrm>
            <a:off x="9264352" y="6378000"/>
            <a:ext cx="1536171" cy="480000"/>
          </a:xfrm>
          <a:prstGeom prst="rect">
            <a:avLst/>
          </a:prstGeom>
        </p:spPr>
        <p:txBody>
          <a:bodyPr vert="horz" lIns="0" tIns="0" rIns="0" bIns="0" rtlCol="0" anchor="ctr" anchorCtr="0">
            <a:noAutofit/>
          </a:bodyPr>
          <a:lstStyle>
            <a:lvl1pPr algn="r">
              <a:defRPr sz="1000" b="1">
                <a:solidFill>
                  <a:schemeClr val="tx1"/>
                </a:solidFill>
              </a:defRPr>
            </a:lvl1pPr>
          </a:lstStyle>
          <a:p>
            <a:fld id="{733122C9-A0B9-462F-8757-0847AD287B63}" type="slidenum">
              <a:rPr lang="fr-FR" smtClean="0"/>
              <a:pPr/>
              <a:t>‹#›</a:t>
            </a:fld>
            <a:endParaRPr lang="fr-FR" dirty="0"/>
          </a:p>
        </p:txBody>
      </p:sp>
      <p:cxnSp>
        <p:nvCxnSpPr>
          <p:cNvPr id="10" name="Connecteur droit 9"/>
          <p:cNvCxnSpPr/>
          <p:nvPr/>
        </p:nvCxnSpPr>
        <p:spPr bwMode="gray">
          <a:xfrm>
            <a:off x="480000" y="6379200"/>
            <a:ext cx="11568661"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Espace réservé du pied de page 3"/>
          <p:cNvSpPr txBox="1">
            <a:spLocks/>
          </p:cNvSpPr>
          <p:nvPr/>
        </p:nvSpPr>
        <p:spPr bwMode="gray">
          <a:xfrm>
            <a:off x="480000" y="6378000"/>
            <a:ext cx="3791797" cy="480000"/>
          </a:xfrm>
          <a:prstGeom prst="rect">
            <a:avLst/>
          </a:prstGeom>
        </p:spPr>
        <p:txBody>
          <a:bodyPr lIns="0" tIns="48000" rIns="48000" bIns="48000" anchor="ctr"/>
          <a:lstStyle>
            <a:defPPr>
              <a:defRPr lang="fr-FR"/>
            </a:defPPr>
            <a:lvl1pPr marL="0" marR="0" indent="0" algn="l" defTabSz="914400" rtl="0" eaLnBrk="1" fontAlgn="auto" latinLnBrk="0" hangingPunct="1">
              <a:lnSpc>
                <a:spcPct val="100000"/>
              </a:lnSpc>
              <a:spcBef>
                <a:spcPts val="0"/>
              </a:spcBef>
              <a:spcAft>
                <a:spcPts val="0"/>
              </a:spcAft>
              <a:buClrTx/>
              <a:buSzTx/>
              <a:buFontTx/>
              <a:buNone/>
              <a:tabLst/>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fr-FR" sz="1000" b="1" kern="1200" dirty="0" smtClean="0">
                <a:solidFill>
                  <a:schemeClr val="tx1"/>
                </a:solidFill>
                <a:latin typeface="+mn-lt"/>
                <a:ea typeface="+mn-ea"/>
                <a:cs typeface="+mn-cs"/>
              </a:rPr>
              <a:t>Conseil</a:t>
            </a:r>
            <a:r>
              <a:rPr lang="fr-FR" sz="1000" b="1" kern="1200" baseline="0" dirty="0" smtClean="0">
                <a:solidFill>
                  <a:schemeClr val="tx1"/>
                </a:solidFill>
                <a:latin typeface="+mn-lt"/>
                <a:ea typeface="+mn-ea"/>
                <a:cs typeface="+mn-cs"/>
              </a:rPr>
              <a:t> National de l’Information </a:t>
            </a:r>
            <a:r>
              <a:rPr lang="fr-FR" sz="1000" b="1" kern="1200" baseline="0" dirty="0" err="1" smtClean="0">
                <a:solidFill>
                  <a:schemeClr val="tx1"/>
                </a:solidFill>
                <a:latin typeface="+mn-lt"/>
                <a:ea typeface="+mn-ea"/>
                <a:cs typeface="+mn-cs"/>
              </a:rPr>
              <a:t>géolocalisée</a:t>
            </a:r>
            <a:endParaRPr lang="fr-FR" sz="1000" b="1" kern="1200" dirty="0" smtClean="0">
              <a:solidFill>
                <a:schemeClr val="tx1"/>
              </a:solidFill>
              <a:latin typeface="+mn-lt"/>
              <a:ea typeface="+mn-ea"/>
              <a:cs typeface="+mn-cs"/>
            </a:endParaRPr>
          </a:p>
        </p:txBody>
      </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927" y="138051"/>
            <a:ext cx="1954279" cy="93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31144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Lst>
  <p:timing>
    <p:tnLst>
      <p:par>
        <p:cTn id="1" dur="indefinite" restart="never" nodeType="tmRoot"/>
      </p:par>
    </p:tnLst>
  </p:timing>
  <p:hf hdr="0" ftr="0"/>
  <p:txStyles>
    <p:titleStyle>
      <a:lvl1pPr algn="l" defTabSz="1219170" rtl="0" eaLnBrk="1" latinLnBrk="0" hangingPunct="1">
        <a:lnSpc>
          <a:spcPct val="90000"/>
        </a:lnSpc>
        <a:spcBef>
          <a:spcPct val="0"/>
        </a:spcBef>
        <a:buNone/>
        <a:defRPr sz="3400" b="1" kern="120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spcAft>
          <a:spcPts val="667"/>
        </a:spcAft>
        <a:buFont typeface="Arial" pitchFamily="34" charset="0"/>
        <a:buNone/>
        <a:defRPr sz="2667"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2133"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867"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6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hyperlink" Target="https://github.com/INSPIRE-MIF/gp-data-service-linking-simplification/blob/main/good-practice/data-service-linking-simplification-spec.m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NSPIRE-MIF/gp-data-service-linking-simplification/blob/main/good-practice/data-service-linking-simplification-spec.md#8-part-a-data-service-linking-simplification-requirements-classe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inspire.ec.europa.eu/metadata-codelist/SpatialDataServiceType/view" TargetMode="External"/><Relationship Id="rId7" Type="http://schemas.openxmlformats.org/officeDocument/2006/relationships/image" Target="../media/image15.png"/><Relationship Id="rId2" Type="http://schemas.openxmlformats.org/officeDocument/2006/relationships/hyperlink" Target="https://inspire.ec.europa.eu/metadata-codelist/ProtocolValue" TargetMode="Externa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hyperlink" Target="https://inspire.ec.europa.eu/metadata-codelist/SpatialDataServiceType/downlo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INSPIRE-MIF/gp-data-service-linking-simplification/blob/main/good-practice/data-service-linking-simplification-spec.md#9-part-b-use-of-inspire-conformant-standard-capabilities-docume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pec.openapis.org/oas/latest.html" TargetMode="External"/><Relationship Id="rId2" Type="http://schemas.openxmlformats.org/officeDocument/2006/relationships/hyperlink" Target="https://ogcapi.ogc.org/" TargetMode="External"/><Relationship Id="rId1" Type="http://schemas.openxmlformats.org/officeDocument/2006/relationships/slideLayout" Target="../slideLayouts/slideLayout2.xml"/><Relationship Id="rId4" Type="http://schemas.openxmlformats.org/officeDocument/2006/relationships/hyperlink" Target="https://github.com/INSPIRE-MIF/gp-ogc-api-features/blob/master/spec/oapif-inspire-download.m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pp.sli.do/event/eNPZqBKmorFjmCuMhCU7H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INSPIRE-MIF/gp-data-service-linking-simplification/blob/main/resources/Discussion%20Paper%20on%20data-service%20linking%20v0.5.doc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71349" y="1992572"/>
            <a:ext cx="10702640" cy="2739427"/>
          </a:xfrm>
          <a:prstGeom prst="rect">
            <a:avLst/>
          </a:prstGeom>
          <a:noFill/>
          <a:ln>
            <a:noFill/>
          </a:ln>
        </p:spPr>
        <p:txBody>
          <a:bodyPr spcFirstLastPara="1" wrap="square" lIns="91425" tIns="45700" rIns="91425" bIns="45700" anchor="t" anchorCtr="0">
            <a:noAutofit/>
          </a:bodyPr>
          <a:lstStyle/>
          <a:p>
            <a:pPr lvl="0">
              <a:lnSpc>
                <a:spcPct val="100000"/>
              </a:lnSpc>
              <a:spcBef>
                <a:spcPts val="1200"/>
              </a:spcBef>
              <a:buSzPts val="5600"/>
            </a:pPr>
            <a:r>
              <a:rPr lang="en-US" sz="4800" b="1" dirty="0"/>
              <a:t>INSPIRE Good Practice – Data-Service Linking Simplification</a:t>
            </a:r>
            <a:endParaRPr sz="4800" b="1" dirty="0"/>
          </a:p>
        </p:txBody>
      </p:sp>
      <p:sp>
        <p:nvSpPr>
          <p:cNvPr id="114" name="Google Shape;114;p1"/>
          <p:cNvSpPr txBox="1">
            <a:spLocks noGrp="1"/>
          </p:cNvSpPr>
          <p:nvPr>
            <p:ph type="subTitle" idx="1"/>
          </p:nvPr>
        </p:nvSpPr>
        <p:spPr>
          <a:xfrm>
            <a:off x="1136073" y="4250637"/>
            <a:ext cx="9744363" cy="897900"/>
          </a:xfrm>
          <a:prstGeom prst="rect">
            <a:avLst/>
          </a:prstGeom>
          <a:noFill/>
          <a:ln>
            <a:noFill/>
          </a:ln>
        </p:spPr>
        <p:txBody>
          <a:bodyPr spcFirstLastPara="1" wrap="square" lIns="91425" tIns="45700" rIns="91425" bIns="45700" anchor="t" anchorCtr="0">
            <a:noAutofit/>
          </a:bodyPr>
          <a:lstStyle/>
          <a:p>
            <a:pPr>
              <a:buSzPts val="2300"/>
            </a:pPr>
            <a:r>
              <a:rPr lang="en-US" sz="2400" b="1" dirty="0"/>
              <a:t>MIG-T Sub-group 2.3.2</a:t>
            </a:r>
          </a:p>
          <a:p>
            <a:pPr>
              <a:buSzPts val="2300"/>
            </a:pPr>
            <a:r>
              <a:rPr lang="en-US" sz="2400" dirty="0"/>
              <a:t>Antonio </a:t>
            </a:r>
            <a:r>
              <a:rPr lang="en-US" sz="2400" dirty="0" err="1"/>
              <a:t>Rotundo</a:t>
            </a:r>
            <a:r>
              <a:rPr lang="en-US" sz="2400" dirty="0"/>
              <a:t>, </a:t>
            </a:r>
            <a:r>
              <a:rPr lang="en-US" sz="2400" dirty="0" err="1"/>
              <a:t>Ine</a:t>
            </a:r>
            <a:r>
              <a:rPr lang="en-US" sz="2400" dirty="0"/>
              <a:t> de </a:t>
            </a:r>
            <a:r>
              <a:rPr lang="en-US" sz="2400" dirty="0" err="1"/>
              <a:t>Visser</a:t>
            </a:r>
            <a:r>
              <a:rPr lang="en-US" sz="2400" dirty="0"/>
              <a:t>, Marie Lambois, Heidi Vanparys</a:t>
            </a:r>
          </a:p>
          <a:p>
            <a:pPr>
              <a:spcBef>
                <a:spcPts val="600"/>
              </a:spcBef>
              <a:buSzPts val="2300"/>
            </a:pPr>
            <a:r>
              <a:rPr lang="en-US" sz="2400" b="1" dirty="0"/>
              <a:t>JRC INSPIRE Team</a:t>
            </a:r>
            <a:endParaRPr lang="en-US" sz="2400" dirty="0"/>
          </a:p>
          <a:p>
            <a:pPr>
              <a:buSzPts val="2300"/>
            </a:pPr>
            <a:r>
              <a:rPr lang="en-US" sz="2400" dirty="0"/>
              <a:t>Jordi </a:t>
            </a:r>
            <a:r>
              <a:rPr lang="en-US" sz="2400" dirty="0" err="1"/>
              <a:t>Escriu</a:t>
            </a:r>
            <a:r>
              <a:rPr lang="en-US" sz="2400" dirty="0"/>
              <a:t>, Davide </a:t>
            </a:r>
            <a:r>
              <a:rPr lang="en-US" sz="2400" dirty="0" err="1"/>
              <a:t>Artasensi</a:t>
            </a:r>
            <a:r>
              <a:rPr lang="en-US" sz="2400" dirty="0"/>
              <a:t>, Marco </a:t>
            </a:r>
            <a:r>
              <a:rPr lang="en-US" sz="2400" dirty="0" err="1"/>
              <a:t>Minghini</a:t>
            </a:r>
            <a:r>
              <a:rPr lang="en-US" sz="2400" dirty="0"/>
              <a:t>, Alexander </a:t>
            </a:r>
            <a:r>
              <a:rPr lang="en-US" sz="2400" dirty="0" err="1"/>
              <a:t>Kotsev</a:t>
            </a:r>
            <a:endParaRPr sz="2400" dirty="0"/>
          </a:p>
        </p:txBody>
      </p:sp>
      <p:sp>
        <p:nvSpPr>
          <p:cNvPr id="115" name="Google Shape;115;p1"/>
          <p:cNvSpPr txBox="1">
            <a:spLocks noGrp="1"/>
          </p:cNvSpPr>
          <p:nvPr>
            <p:ph type="body" idx="2"/>
          </p:nvPr>
        </p:nvSpPr>
        <p:spPr>
          <a:xfrm>
            <a:off x="2241050" y="5807354"/>
            <a:ext cx="9532800" cy="877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800"/>
              </a:spcBef>
              <a:spcAft>
                <a:spcPts val="0"/>
              </a:spcAft>
              <a:buSzPts val="2200"/>
              <a:buFont typeface="Arial"/>
              <a:buNone/>
            </a:pPr>
            <a:r>
              <a:rPr lang="en-US" dirty="0"/>
              <a:t>INSPIRE Good Practice – Data-Service Linking Simplification Webinar 							       November 21</a:t>
            </a:r>
            <a:r>
              <a:rPr lang="en-US" baseline="30000" dirty="0"/>
              <a:t>st</a:t>
            </a:r>
            <a:r>
              <a:rPr lang="en-US" dirty="0"/>
              <a:t>, 2022</a:t>
            </a:r>
            <a:endParaRPr dirty="0"/>
          </a:p>
        </p:txBody>
      </p:sp>
      <p:pic>
        <p:nvPicPr>
          <p:cNvPr id="116" name="Google Shape;116;p1"/>
          <p:cNvPicPr preferRelativeResize="0"/>
          <p:nvPr/>
        </p:nvPicPr>
        <p:blipFill rotWithShape="1">
          <a:blip r:embed="rId3">
            <a:alphaModFix/>
          </a:blip>
          <a:srcRect/>
          <a:stretch/>
        </p:blipFill>
        <p:spPr>
          <a:xfrm>
            <a:off x="11142377" y="6501803"/>
            <a:ext cx="1023496" cy="358097"/>
          </a:xfrm>
          <a:prstGeom prst="rect">
            <a:avLst/>
          </a:prstGeom>
          <a:noFill/>
          <a:ln>
            <a:noFill/>
          </a:ln>
        </p:spPr>
      </p:pic>
    </p:spTree>
    <p:extLst>
      <p:ext uri="{BB962C8B-B14F-4D97-AF65-F5344CB8AC3E}">
        <p14:creationId xmlns:p14="http://schemas.microsoft.com/office/powerpoint/2010/main" val="739303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AFAD60B-4895-DC30-2EB3-C3C59C623DAD}"/>
              </a:ext>
            </a:extLst>
          </p:cNvPr>
          <p:cNvSpPr>
            <a:spLocks noGrp="1"/>
          </p:cNvSpPr>
          <p:nvPr>
            <p:ph type="body" idx="1"/>
          </p:nvPr>
        </p:nvSpPr>
        <p:spPr/>
        <p:txBody>
          <a:bodyPr/>
          <a:lstStyle/>
          <a:p>
            <a:pPr algn="l">
              <a:spcBef>
                <a:spcPts val="600"/>
              </a:spcBef>
              <a:spcAft>
                <a:spcPts val="600"/>
              </a:spcAft>
              <a:buFont typeface="Arial" panose="020B0604020202020204" pitchFamily="34" charset="0"/>
              <a:buChar char="•"/>
            </a:pPr>
            <a:r>
              <a:rPr lang="en-US" sz="2000" b="1" i="0" dirty="0">
                <a:solidFill>
                  <a:srgbClr val="000000"/>
                </a:solidFill>
                <a:effectLst/>
                <a:latin typeface="+mj-lt"/>
              </a:rPr>
              <a:t>The users </a:t>
            </a:r>
            <a:r>
              <a:rPr lang="en-US" sz="2000" b="0" i="0" dirty="0">
                <a:solidFill>
                  <a:srgbClr val="000000"/>
                </a:solidFill>
                <a:effectLst/>
                <a:latin typeface="+mj-lt"/>
              </a:rPr>
              <a:t>of the INSPIRE infrastructure </a:t>
            </a:r>
            <a:r>
              <a:rPr lang="en-US" sz="2000" b="1" i="0" dirty="0">
                <a:solidFill>
                  <a:srgbClr val="000000"/>
                </a:solidFill>
                <a:effectLst/>
                <a:latin typeface="+mj-lt"/>
              </a:rPr>
              <a:t>can access all available data </a:t>
            </a:r>
            <a:r>
              <a:rPr lang="en-US" sz="2000" b="0" i="0" dirty="0">
                <a:solidFill>
                  <a:srgbClr val="000000"/>
                </a:solidFill>
                <a:effectLst/>
                <a:latin typeface="+mj-lt"/>
              </a:rPr>
              <a:t>via the view and download services.</a:t>
            </a:r>
            <a:br>
              <a:rPr lang="en-US" sz="2000" b="0" i="0" dirty="0">
                <a:solidFill>
                  <a:srgbClr val="000000"/>
                </a:solidFill>
                <a:effectLst/>
                <a:latin typeface="+mj-lt"/>
              </a:rPr>
            </a:br>
            <a:r>
              <a:rPr lang="en-US" sz="2000" b="0" i="0" dirty="0">
                <a:solidFill>
                  <a:srgbClr val="000000"/>
                </a:solidFill>
                <a:effectLst/>
                <a:latin typeface="+mj-lt"/>
              </a:rPr>
              <a:t>When using this GP, data providers are not experiencing difficulties anymore to establish downloadable and viewable data sets, because:</a:t>
            </a:r>
          </a:p>
          <a:p>
            <a:pPr algn="l">
              <a:spcBef>
                <a:spcPts val="600"/>
              </a:spcBef>
              <a:spcAft>
                <a:spcPts val="600"/>
              </a:spcAft>
              <a:buFont typeface="Arial" panose="020B0604020202020204" pitchFamily="34" charset="0"/>
              <a:buChar char="•"/>
            </a:pPr>
            <a:r>
              <a:rPr lang="en-US" sz="2000" b="0" i="0" dirty="0">
                <a:solidFill>
                  <a:srgbClr val="000000"/>
                </a:solidFill>
                <a:effectLst/>
                <a:latin typeface="+mj-lt"/>
              </a:rPr>
              <a:t>The requirements described in this good practice for documenting these links are </a:t>
            </a:r>
            <a:r>
              <a:rPr lang="en-US" sz="2000" b="1" i="0" dirty="0">
                <a:solidFill>
                  <a:srgbClr val="000000"/>
                </a:solidFill>
                <a:effectLst/>
                <a:latin typeface="+mj-lt"/>
              </a:rPr>
              <a:t>easy to be implemented and understood</a:t>
            </a:r>
            <a:r>
              <a:rPr lang="en-US" sz="2000" b="0" i="0" dirty="0">
                <a:solidFill>
                  <a:srgbClr val="000000"/>
                </a:solidFill>
                <a:effectLst/>
                <a:latin typeface="+mj-lt"/>
              </a:rPr>
              <a:t>, and therefore widely used and correctly implemented by MS.</a:t>
            </a:r>
          </a:p>
          <a:p>
            <a:pPr algn="l">
              <a:spcBef>
                <a:spcPts val="600"/>
              </a:spcBef>
              <a:spcAft>
                <a:spcPts val="600"/>
              </a:spcAft>
              <a:buFont typeface="Arial" panose="020B0604020202020204" pitchFamily="34" charset="0"/>
              <a:buChar char="•"/>
            </a:pPr>
            <a:r>
              <a:rPr lang="en-US" sz="2000" b="0" i="0" dirty="0">
                <a:solidFill>
                  <a:srgbClr val="000000"/>
                </a:solidFill>
                <a:effectLst/>
                <a:latin typeface="+mj-lt"/>
              </a:rPr>
              <a:t>INSPIRE-specific extensions to existing standards that are not widely supported by existing software products. This GP makes them unnecessary from now onwards, since it allows implementer's organizations to access </a:t>
            </a:r>
            <a:r>
              <a:rPr lang="en-US" sz="2000" b="1" i="0" dirty="0">
                <a:solidFill>
                  <a:srgbClr val="000000"/>
                </a:solidFill>
                <a:effectLst/>
                <a:latin typeface="+mj-lt"/>
              </a:rPr>
              <a:t>off-the-shelf software </a:t>
            </a:r>
            <a:r>
              <a:rPr lang="en-US" sz="2000" b="0" i="0" dirty="0">
                <a:solidFill>
                  <a:srgbClr val="000000"/>
                </a:solidFill>
                <a:effectLst/>
                <a:latin typeface="+mj-lt"/>
              </a:rPr>
              <a:t>without worrying anymore about compliance to INSPIRE-specific extensions.</a:t>
            </a:r>
          </a:p>
          <a:p>
            <a:endParaRPr lang="nl-NL" dirty="0"/>
          </a:p>
        </p:txBody>
      </p:sp>
      <p:sp>
        <p:nvSpPr>
          <p:cNvPr id="3" name="Titel 2">
            <a:extLst>
              <a:ext uri="{FF2B5EF4-FFF2-40B4-BE49-F238E27FC236}">
                <a16:creationId xmlns:a16="http://schemas.microsoft.com/office/drawing/2014/main" id="{21B66A90-D05F-C2C1-6129-725D4532139D}"/>
              </a:ext>
            </a:extLst>
          </p:cNvPr>
          <p:cNvSpPr>
            <a:spLocks noGrp="1"/>
          </p:cNvSpPr>
          <p:nvPr>
            <p:ph type="title"/>
          </p:nvPr>
        </p:nvSpPr>
        <p:spPr/>
        <p:txBody>
          <a:bodyPr/>
          <a:lstStyle/>
          <a:p>
            <a:r>
              <a:rPr lang="nl-NL" dirty="0" err="1"/>
              <a:t>Intended</a:t>
            </a:r>
            <a:r>
              <a:rPr lang="nl-NL" dirty="0"/>
              <a:t> </a:t>
            </a:r>
            <a:r>
              <a:rPr lang="nl-NL" dirty="0" err="1"/>
              <a:t>outcome</a:t>
            </a:r>
            <a:r>
              <a:rPr lang="nl-NL" dirty="0"/>
              <a:t> (1)</a:t>
            </a:r>
          </a:p>
        </p:txBody>
      </p:sp>
    </p:spTree>
    <p:extLst>
      <p:ext uri="{BB962C8B-B14F-4D97-AF65-F5344CB8AC3E}">
        <p14:creationId xmlns:p14="http://schemas.microsoft.com/office/powerpoint/2010/main" val="130462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B4F6F75-D533-E7F9-78EF-36513F86A1B8}"/>
              </a:ext>
            </a:extLst>
          </p:cNvPr>
          <p:cNvSpPr>
            <a:spLocks noGrp="1"/>
          </p:cNvSpPr>
          <p:nvPr>
            <p:ph type="body" idx="1"/>
          </p:nvPr>
        </p:nvSpPr>
        <p:spPr/>
        <p:txBody>
          <a:bodyPr/>
          <a:lstStyle/>
          <a:p>
            <a:pPr algn="l">
              <a:spcBef>
                <a:spcPts val="600"/>
              </a:spcBef>
              <a:spcAft>
                <a:spcPts val="600"/>
              </a:spcAft>
              <a:buFont typeface="Arial" panose="020B0604020202020204" pitchFamily="34" charset="0"/>
              <a:buChar char="•"/>
            </a:pPr>
            <a:r>
              <a:rPr lang="en-US" sz="2000" b="0" i="0" dirty="0">
                <a:solidFill>
                  <a:srgbClr val="000000"/>
                </a:solidFill>
                <a:effectLst/>
                <a:latin typeface="+mj-lt"/>
              </a:rPr>
              <a:t>The </a:t>
            </a:r>
            <a:r>
              <a:rPr lang="en-US" sz="2000" b="1" i="0" dirty="0">
                <a:solidFill>
                  <a:srgbClr val="000000"/>
                </a:solidFill>
                <a:effectLst/>
                <a:latin typeface="+mj-lt"/>
              </a:rPr>
              <a:t>duplication of metadata information is reduced</a:t>
            </a:r>
            <a:r>
              <a:rPr lang="en-US" sz="2000" b="0" i="0" dirty="0">
                <a:solidFill>
                  <a:srgbClr val="000000"/>
                </a:solidFill>
                <a:effectLst/>
                <a:latin typeface="+mj-lt"/>
              </a:rPr>
              <a:t>. Only one metadata record is required per data set, avoiding the need for documenting additional service metadata records (view, download and possibly direct access / WFS). Only the Capabilities document and service feed for ATOM's are used to document the service metadata, removing possible inconsistencies.</a:t>
            </a:r>
          </a:p>
          <a:p>
            <a:pPr algn="l">
              <a:spcBef>
                <a:spcPts val="600"/>
              </a:spcBef>
              <a:spcAft>
                <a:spcPts val="600"/>
              </a:spcAft>
              <a:buFont typeface="Arial" panose="020B0604020202020204" pitchFamily="34" charset="0"/>
              <a:buChar char="•"/>
            </a:pPr>
            <a:r>
              <a:rPr lang="en-US" sz="2000" b="0" i="0" dirty="0">
                <a:solidFill>
                  <a:srgbClr val="000000"/>
                </a:solidFill>
                <a:effectLst/>
                <a:latin typeface="+mj-lt"/>
              </a:rPr>
              <a:t>The amount of metadata in the INSPIRE Geoportal and the national geoportals could be reduced, </a:t>
            </a:r>
            <a:r>
              <a:rPr lang="en-US" sz="2000" b="1" i="0" dirty="0">
                <a:solidFill>
                  <a:srgbClr val="000000"/>
                </a:solidFill>
                <a:effectLst/>
                <a:latin typeface="+mj-lt"/>
              </a:rPr>
              <a:t>making search easier </a:t>
            </a:r>
            <a:r>
              <a:rPr lang="en-US" sz="2000" b="0" i="0" dirty="0">
                <a:solidFill>
                  <a:srgbClr val="000000"/>
                </a:solidFill>
                <a:effectLst/>
                <a:latin typeface="+mj-lt"/>
              </a:rPr>
              <a:t>and reducing the size of information to be stored and indexed.</a:t>
            </a:r>
          </a:p>
          <a:p>
            <a:pPr algn="l">
              <a:spcBef>
                <a:spcPts val="600"/>
              </a:spcBef>
              <a:spcAft>
                <a:spcPts val="600"/>
              </a:spcAft>
              <a:buFont typeface="Arial" panose="020B0604020202020204" pitchFamily="34" charset="0"/>
              <a:buChar char="•"/>
            </a:pPr>
            <a:r>
              <a:rPr lang="en-US" sz="2000" b="0" i="0" dirty="0">
                <a:solidFill>
                  <a:srgbClr val="000000"/>
                </a:solidFill>
                <a:effectLst/>
                <a:latin typeface="+mj-lt"/>
              </a:rPr>
              <a:t>For client applications, it becomes </a:t>
            </a:r>
            <a:r>
              <a:rPr lang="en-US" sz="2000" b="1" i="0" dirty="0">
                <a:solidFill>
                  <a:srgbClr val="000000"/>
                </a:solidFill>
                <a:effectLst/>
                <a:latin typeface="+mj-lt"/>
              </a:rPr>
              <a:t>easier to implement discovery of and access to data sets</a:t>
            </a:r>
            <a:r>
              <a:rPr lang="en-US" sz="2000" b="0" i="0" dirty="0">
                <a:solidFill>
                  <a:srgbClr val="000000"/>
                </a:solidFill>
                <a:effectLst/>
                <a:latin typeface="+mj-lt"/>
              </a:rPr>
              <a:t>. This helps implementers to focus on INSPIRE specificity following a data-centric approach, rather than devoting excessive time to documenting the resources, mainly services, and configuring them properly.</a:t>
            </a:r>
          </a:p>
          <a:p>
            <a:endParaRPr lang="nl-NL" dirty="0"/>
          </a:p>
        </p:txBody>
      </p:sp>
      <p:sp>
        <p:nvSpPr>
          <p:cNvPr id="3" name="Titel 2">
            <a:extLst>
              <a:ext uri="{FF2B5EF4-FFF2-40B4-BE49-F238E27FC236}">
                <a16:creationId xmlns:a16="http://schemas.microsoft.com/office/drawing/2014/main" id="{A375BD3A-06D2-9D80-26C4-094AAE0CD123}"/>
              </a:ext>
            </a:extLst>
          </p:cNvPr>
          <p:cNvSpPr>
            <a:spLocks noGrp="1"/>
          </p:cNvSpPr>
          <p:nvPr>
            <p:ph type="title"/>
          </p:nvPr>
        </p:nvSpPr>
        <p:spPr/>
        <p:txBody>
          <a:bodyPr/>
          <a:lstStyle/>
          <a:p>
            <a:r>
              <a:rPr lang="nl-NL" dirty="0" err="1"/>
              <a:t>Intended</a:t>
            </a:r>
            <a:r>
              <a:rPr lang="nl-NL" dirty="0"/>
              <a:t> </a:t>
            </a:r>
            <a:r>
              <a:rPr lang="nl-NL" dirty="0" err="1"/>
              <a:t>outcome</a:t>
            </a:r>
            <a:r>
              <a:rPr lang="nl-NL" dirty="0"/>
              <a:t> (2)</a:t>
            </a:r>
          </a:p>
        </p:txBody>
      </p:sp>
    </p:spTree>
    <p:extLst>
      <p:ext uri="{BB962C8B-B14F-4D97-AF65-F5344CB8AC3E}">
        <p14:creationId xmlns:p14="http://schemas.microsoft.com/office/powerpoint/2010/main" val="34561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60D9412-EEA2-BBA7-A40F-0B7A8ABF2B0A}"/>
              </a:ext>
            </a:extLst>
          </p:cNvPr>
          <p:cNvSpPr>
            <a:spLocks noGrp="1"/>
          </p:cNvSpPr>
          <p:nvPr>
            <p:ph type="body" idx="1"/>
          </p:nvPr>
        </p:nvSpPr>
        <p:spPr>
          <a:xfrm>
            <a:off x="967154" y="1620000"/>
            <a:ext cx="10267462" cy="4170363"/>
          </a:xfrm>
        </p:spPr>
        <p:txBody>
          <a:bodyPr/>
          <a:lstStyle/>
          <a:p>
            <a:pPr algn="l">
              <a:spcBef>
                <a:spcPts val="600"/>
              </a:spcBef>
              <a:spcAft>
                <a:spcPts val="600"/>
              </a:spcAft>
              <a:buFont typeface="Arial" panose="020B0604020202020204" pitchFamily="34" charset="0"/>
              <a:buChar char="•"/>
            </a:pPr>
            <a:r>
              <a:rPr lang="en-US" sz="2200" b="0" i="0" dirty="0" smtClean="0">
                <a:solidFill>
                  <a:srgbClr val="000000"/>
                </a:solidFill>
                <a:effectLst/>
                <a:latin typeface="+mj-lt"/>
              </a:rPr>
              <a:t>This good practice constitutes an </a:t>
            </a:r>
            <a:r>
              <a:rPr lang="en-US" sz="2200" b="0" i="0" dirty="0" smtClean="0">
                <a:solidFill>
                  <a:srgbClr val="000000"/>
                </a:solidFill>
                <a:effectLst>
                  <a:outerShdw blurRad="38100" dist="38100" dir="2700000" algn="tl">
                    <a:srgbClr val="000000">
                      <a:alpha val="43137"/>
                    </a:srgbClr>
                  </a:outerShdw>
                </a:effectLst>
                <a:latin typeface="+mj-lt"/>
              </a:rPr>
              <a:t>alternative</a:t>
            </a:r>
            <a:r>
              <a:rPr lang="en-US" sz="2200" b="0" i="0" dirty="0" smtClean="0">
                <a:solidFill>
                  <a:srgbClr val="000000"/>
                </a:solidFill>
                <a:effectLst/>
                <a:latin typeface="+mj-lt"/>
              </a:rPr>
              <a:t> way to provide the data-service linking in INSPIRE - </a:t>
            </a:r>
            <a:r>
              <a:rPr lang="en-US" sz="2200" b="0" i="0" dirty="0" smtClean="0">
                <a:solidFill>
                  <a:srgbClr val="000000"/>
                </a:solidFill>
                <a:effectLst>
                  <a:outerShdw blurRad="38100" dist="38100" dir="2700000" algn="tl">
                    <a:srgbClr val="000000">
                      <a:alpha val="43137"/>
                    </a:srgbClr>
                  </a:outerShdw>
                </a:effectLst>
                <a:latin typeface="+mj-lt"/>
              </a:rPr>
              <a:t>Optional</a:t>
            </a:r>
            <a:r>
              <a:rPr lang="en-US" sz="2200" b="0" i="0" dirty="0" smtClean="0">
                <a:solidFill>
                  <a:srgbClr val="000000"/>
                </a:solidFill>
                <a:effectLst/>
                <a:latin typeface="+mj-lt"/>
              </a:rPr>
              <a:t>, not mandatory.</a:t>
            </a:r>
          </a:p>
          <a:p>
            <a:pPr algn="l">
              <a:spcBef>
                <a:spcPts val="600"/>
              </a:spcBef>
              <a:spcAft>
                <a:spcPts val="600"/>
              </a:spcAft>
              <a:buFont typeface="Arial" panose="020B0604020202020204" pitchFamily="34" charset="0"/>
              <a:buChar char="•"/>
            </a:pPr>
            <a:r>
              <a:rPr lang="en-US" sz="2200" b="0" i="0" dirty="0" smtClean="0">
                <a:solidFill>
                  <a:srgbClr val="000000"/>
                </a:solidFill>
                <a:effectLst/>
                <a:latin typeface="+mj-lt"/>
              </a:rPr>
              <a:t>The </a:t>
            </a:r>
            <a:r>
              <a:rPr lang="en-US" sz="2200" b="0" i="0" dirty="0">
                <a:solidFill>
                  <a:srgbClr val="000000"/>
                </a:solidFill>
                <a:effectLst/>
                <a:latin typeface="+mj-lt"/>
              </a:rPr>
              <a:t>data set metadata record shall include additional elements, already present in many national metadata profiles, related to view and download services;</a:t>
            </a:r>
          </a:p>
          <a:p>
            <a:pPr algn="l">
              <a:spcBef>
                <a:spcPts val="600"/>
              </a:spcBef>
              <a:spcAft>
                <a:spcPts val="600"/>
              </a:spcAft>
              <a:buFont typeface="Arial" panose="020B0604020202020204" pitchFamily="34" charset="0"/>
              <a:buChar char="•"/>
            </a:pPr>
            <a:r>
              <a:rPr lang="en-US" sz="2200" b="0" i="0" dirty="0">
                <a:solidFill>
                  <a:srgbClr val="000000"/>
                </a:solidFill>
                <a:effectLst/>
                <a:latin typeface="+mj-lt"/>
              </a:rPr>
              <a:t>There is no need for view and download services to be documented through their </a:t>
            </a:r>
            <a:r>
              <a:rPr lang="en-US" sz="2200" dirty="0">
                <a:solidFill>
                  <a:srgbClr val="000000"/>
                </a:solidFill>
                <a:latin typeface="+mj-lt"/>
              </a:rPr>
              <a:t>stand-alone</a:t>
            </a:r>
            <a:r>
              <a:rPr lang="en-US" sz="2200" b="0" i="0" dirty="0">
                <a:solidFill>
                  <a:srgbClr val="000000"/>
                </a:solidFill>
                <a:effectLst/>
                <a:latin typeface="+mj-lt"/>
              </a:rPr>
              <a:t> service metadata records. The metadata returned by the service itself, as a response to a Get View/Download Service Metadata request, is enough to provide the required information;</a:t>
            </a:r>
          </a:p>
          <a:p>
            <a:pPr algn="l">
              <a:spcBef>
                <a:spcPts val="600"/>
              </a:spcBef>
              <a:spcAft>
                <a:spcPts val="600"/>
              </a:spcAft>
              <a:buFont typeface="Arial" panose="020B0604020202020204" pitchFamily="34" charset="0"/>
              <a:buChar char="•"/>
            </a:pPr>
            <a:r>
              <a:rPr lang="en-US" sz="2200" dirty="0">
                <a:solidFill>
                  <a:srgbClr val="000000"/>
                </a:solidFill>
                <a:latin typeface="+mj-lt"/>
              </a:rPr>
              <a:t>T</a:t>
            </a:r>
            <a:r>
              <a:rPr lang="en-US" sz="2200" b="0" i="0" dirty="0">
                <a:solidFill>
                  <a:srgbClr val="000000"/>
                </a:solidFill>
                <a:effectLst/>
                <a:latin typeface="+mj-lt"/>
              </a:rPr>
              <a:t>he metadata returned by the OGC web services (OWS) can follow a structure supported by all implementing servers, no longer including the Extended Capabilities section (an optional element not supported by all implementing servers).</a:t>
            </a:r>
          </a:p>
          <a:p>
            <a:endParaRPr lang="nl-NL" dirty="0"/>
          </a:p>
        </p:txBody>
      </p:sp>
      <p:sp>
        <p:nvSpPr>
          <p:cNvPr id="3" name="Titel 2">
            <a:extLst>
              <a:ext uri="{FF2B5EF4-FFF2-40B4-BE49-F238E27FC236}">
                <a16:creationId xmlns:a16="http://schemas.microsoft.com/office/drawing/2014/main" id="{55F7F69D-3628-5649-11FA-CB0315197185}"/>
              </a:ext>
            </a:extLst>
          </p:cNvPr>
          <p:cNvSpPr>
            <a:spLocks noGrp="1"/>
          </p:cNvSpPr>
          <p:nvPr>
            <p:ph type="title"/>
          </p:nvPr>
        </p:nvSpPr>
        <p:spPr/>
        <p:txBody>
          <a:bodyPr/>
          <a:lstStyle/>
          <a:p>
            <a:r>
              <a:rPr lang="en-US" dirty="0"/>
              <a:t>Summary of work </a:t>
            </a:r>
            <a:endParaRPr lang="nl-NL" dirty="0"/>
          </a:p>
        </p:txBody>
      </p:sp>
    </p:spTree>
    <p:extLst>
      <p:ext uri="{BB962C8B-B14F-4D97-AF65-F5344CB8AC3E}">
        <p14:creationId xmlns:p14="http://schemas.microsoft.com/office/powerpoint/2010/main" val="328559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9" name="Rectangle 8"/>
          <p:cNvSpPr/>
          <p:nvPr/>
        </p:nvSpPr>
        <p:spPr>
          <a:xfrm>
            <a:off x="9616966" y="5981545"/>
            <a:ext cx="2387486" cy="79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9" name="Google Shape;259;p12"/>
          <p:cNvSpPr txBox="1">
            <a:spLocks noGrp="1"/>
          </p:cNvSpPr>
          <p:nvPr>
            <p:ph type="title"/>
          </p:nvPr>
        </p:nvSpPr>
        <p:spPr>
          <a:xfrm>
            <a:off x="970722" y="356562"/>
            <a:ext cx="10263893" cy="782357"/>
          </a:xfrm>
          <a:prstGeom prst="rect">
            <a:avLst/>
          </a:prstGeom>
          <a:noFill/>
          <a:ln>
            <a:noFill/>
          </a:ln>
        </p:spPr>
        <p:txBody>
          <a:bodyPr spcFirstLastPara="1" wrap="square" lIns="91425" tIns="45700" rIns="91425" bIns="0" anchor="ctr" anchorCtr="0">
            <a:noAutofit/>
          </a:bodyPr>
          <a:lstStyle/>
          <a:p>
            <a:pPr lvl="0">
              <a:buSzPts val="4000"/>
            </a:pPr>
            <a:r>
              <a:rPr lang="en-GB" sz="3600" b="1" dirty="0"/>
              <a:t>MIWP Action 2.3.2 </a:t>
            </a:r>
            <a:br>
              <a:rPr lang="en-GB" sz="3600" b="1" dirty="0"/>
            </a:br>
            <a:r>
              <a:rPr lang="en-GB" sz="3600" b="1" dirty="0"/>
              <a:t>Data Service Linking Simplification - Overview</a:t>
            </a:r>
          </a:p>
        </p:txBody>
      </p:sp>
      <p:cxnSp>
        <p:nvCxnSpPr>
          <p:cNvPr id="4" name="Connettore diritto 2">
            <a:extLst>
              <a:ext uri="{FF2B5EF4-FFF2-40B4-BE49-F238E27FC236}">
                <a16:creationId xmlns:a16="http://schemas.microsoft.com/office/drawing/2014/main" id="{068C5B71-033A-9A47-B163-2CC3D74D7F50}"/>
              </a:ext>
            </a:extLst>
          </p:cNvPr>
          <p:cNvCxnSpPr/>
          <p:nvPr/>
        </p:nvCxnSpPr>
        <p:spPr>
          <a:xfrm>
            <a:off x="187146" y="2373110"/>
            <a:ext cx="46612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0D2DA417-4FD5-8340-8167-EE8863D0A4F8}"/>
              </a:ext>
            </a:extLst>
          </p:cNvPr>
          <p:cNvPicPr>
            <a:picLocks noChangeAspect="1"/>
          </p:cNvPicPr>
          <p:nvPr/>
        </p:nvPicPr>
        <p:blipFill>
          <a:blip r:embed="rId3"/>
          <a:stretch>
            <a:fillRect/>
          </a:stretch>
        </p:blipFill>
        <p:spPr>
          <a:xfrm>
            <a:off x="304622" y="2054480"/>
            <a:ext cx="1215000" cy="1215000"/>
          </a:xfrm>
          <a:prstGeom prst="rect">
            <a:avLst/>
          </a:prstGeom>
        </p:spPr>
      </p:pic>
      <p:sp>
        <p:nvSpPr>
          <p:cNvPr id="6" name="CasellaDiTesto 5">
            <a:extLst>
              <a:ext uri="{FF2B5EF4-FFF2-40B4-BE49-F238E27FC236}">
                <a16:creationId xmlns:a16="http://schemas.microsoft.com/office/drawing/2014/main" id="{DDC8B713-06FD-2449-826A-8C5A7429905A}"/>
              </a:ext>
            </a:extLst>
          </p:cNvPr>
          <p:cNvSpPr txBox="1"/>
          <p:nvPr/>
        </p:nvSpPr>
        <p:spPr>
          <a:xfrm>
            <a:off x="525796" y="2994027"/>
            <a:ext cx="1057760" cy="253916"/>
          </a:xfrm>
          <a:prstGeom prst="rect">
            <a:avLst/>
          </a:prstGeom>
          <a:noFill/>
        </p:spPr>
        <p:txBody>
          <a:bodyPr wrap="square" rtlCol="0">
            <a:spAutoFit/>
          </a:bodyPr>
          <a:lstStyle/>
          <a:p>
            <a:r>
              <a:rPr lang="it-IT" sz="1050" b="1" dirty="0">
                <a:solidFill>
                  <a:srgbClr val="FF0000"/>
                </a:solidFill>
              </a:rPr>
              <a:t>ID DATASET</a:t>
            </a:r>
          </a:p>
        </p:txBody>
      </p:sp>
      <p:sp>
        <p:nvSpPr>
          <p:cNvPr id="7" name="CasellaDiTesto 6">
            <a:extLst>
              <a:ext uri="{FF2B5EF4-FFF2-40B4-BE49-F238E27FC236}">
                <a16:creationId xmlns:a16="http://schemas.microsoft.com/office/drawing/2014/main" id="{001304D2-5D87-7A41-AE58-21524E878D7D}"/>
              </a:ext>
            </a:extLst>
          </p:cNvPr>
          <p:cNvSpPr txBox="1"/>
          <p:nvPr/>
        </p:nvSpPr>
        <p:spPr>
          <a:xfrm>
            <a:off x="487856" y="2062650"/>
            <a:ext cx="848532" cy="415498"/>
          </a:xfrm>
          <a:prstGeom prst="rect">
            <a:avLst/>
          </a:prstGeom>
          <a:noFill/>
        </p:spPr>
        <p:txBody>
          <a:bodyPr wrap="square" rtlCol="0">
            <a:spAutoFit/>
          </a:bodyPr>
          <a:lstStyle/>
          <a:p>
            <a:r>
              <a:rPr lang="it-IT" sz="1000" b="1" dirty="0">
                <a:solidFill>
                  <a:schemeClr val="tx1"/>
                </a:solidFill>
              </a:rPr>
              <a:t>Data set </a:t>
            </a:r>
            <a:r>
              <a:rPr lang="it-IT" sz="1000" b="1" dirty="0" err="1">
                <a:solidFill>
                  <a:schemeClr val="tx1"/>
                </a:solidFill>
              </a:rPr>
              <a:t>metadata</a:t>
            </a:r>
            <a:endParaRPr lang="it-IT" sz="1000" b="1" dirty="0">
              <a:solidFill>
                <a:schemeClr val="tx1"/>
              </a:solidFill>
            </a:endParaRPr>
          </a:p>
        </p:txBody>
      </p:sp>
      <p:pic>
        <p:nvPicPr>
          <p:cNvPr id="8" name="Immagine 7">
            <a:extLst>
              <a:ext uri="{FF2B5EF4-FFF2-40B4-BE49-F238E27FC236}">
                <a16:creationId xmlns:a16="http://schemas.microsoft.com/office/drawing/2014/main" id="{D55E8D80-00FF-F34C-B8B9-E93E69DDB1AA}"/>
              </a:ext>
            </a:extLst>
          </p:cNvPr>
          <p:cNvPicPr>
            <a:picLocks noChangeAspect="1"/>
          </p:cNvPicPr>
          <p:nvPr/>
        </p:nvPicPr>
        <p:blipFill>
          <a:blip r:embed="rId4">
            <a:clrChange>
              <a:clrFrom>
                <a:srgbClr val="FFFFFF">
                  <a:alpha val="0"/>
                </a:srgbClr>
              </a:clrFrom>
              <a:clrTo>
                <a:srgbClr val="FFFFFF">
                  <a:alpha val="0"/>
                </a:srgbClr>
              </a:clrTo>
            </a:clrChange>
          </a:blip>
          <a:stretch>
            <a:fillRect/>
          </a:stretch>
        </p:blipFill>
        <p:spPr>
          <a:xfrm>
            <a:off x="3028517" y="2054480"/>
            <a:ext cx="1215000" cy="1215000"/>
          </a:xfrm>
          <a:prstGeom prst="rect">
            <a:avLst/>
          </a:prstGeom>
        </p:spPr>
      </p:pic>
      <p:sp>
        <p:nvSpPr>
          <p:cNvPr id="10" name="CasellaDiTesto 9">
            <a:extLst>
              <a:ext uri="{FF2B5EF4-FFF2-40B4-BE49-F238E27FC236}">
                <a16:creationId xmlns:a16="http://schemas.microsoft.com/office/drawing/2014/main" id="{57173D5A-8AEC-4C40-905D-5D6A1A7E4F93}"/>
              </a:ext>
            </a:extLst>
          </p:cNvPr>
          <p:cNvSpPr txBox="1"/>
          <p:nvPr/>
        </p:nvSpPr>
        <p:spPr>
          <a:xfrm>
            <a:off x="3220282" y="2080940"/>
            <a:ext cx="848532" cy="415498"/>
          </a:xfrm>
          <a:prstGeom prst="rect">
            <a:avLst/>
          </a:prstGeom>
          <a:noFill/>
        </p:spPr>
        <p:txBody>
          <a:bodyPr wrap="square" rtlCol="0">
            <a:spAutoFit/>
          </a:bodyPr>
          <a:lstStyle/>
          <a:p>
            <a:r>
              <a:rPr lang="it-IT" sz="1000" b="1" dirty="0">
                <a:solidFill>
                  <a:schemeClr val="tx1"/>
                </a:solidFill>
              </a:rPr>
              <a:t>Service </a:t>
            </a:r>
            <a:r>
              <a:rPr lang="it-IT" sz="1000" b="1" dirty="0" err="1">
                <a:solidFill>
                  <a:schemeClr val="tx1"/>
                </a:solidFill>
              </a:rPr>
              <a:t>metadata</a:t>
            </a:r>
            <a:endParaRPr lang="it-IT" sz="1000" b="1" dirty="0">
              <a:solidFill>
                <a:schemeClr val="tx1"/>
              </a:solidFill>
            </a:endParaRPr>
          </a:p>
        </p:txBody>
      </p:sp>
      <p:cxnSp>
        <p:nvCxnSpPr>
          <p:cNvPr id="11" name="Connettore 2 10">
            <a:extLst>
              <a:ext uri="{FF2B5EF4-FFF2-40B4-BE49-F238E27FC236}">
                <a16:creationId xmlns:a16="http://schemas.microsoft.com/office/drawing/2014/main" id="{A011103E-917A-A042-AD1B-633D99F3FF25}"/>
              </a:ext>
            </a:extLst>
          </p:cNvPr>
          <p:cNvCxnSpPr>
            <a:cxnSpLocks/>
          </p:cNvCxnSpPr>
          <p:nvPr/>
        </p:nvCxnSpPr>
        <p:spPr>
          <a:xfrm flipH="1" flipV="1">
            <a:off x="1519624" y="2459473"/>
            <a:ext cx="1444961" cy="41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855B464A-71E7-B147-A2E3-9F8E416642D6}"/>
              </a:ext>
            </a:extLst>
          </p:cNvPr>
          <p:cNvSpPr txBox="1"/>
          <p:nvPr/>
        </p:nvSpPr>
        <p:spPr>
          <a:xfrm>
            <a:off x="1740795" y="2204106"/>
            <a:ext cx="1066548" cy="253916"/>
          </a:xfrm>
          <a:prstGeom prst="rect">
            <a:avLst/>
          </a:prstGeom>
          <a:noFill/>
        </p:spPr>
        <p:txBody>
          <a:bodyPr wrap="square" rtlCol="0">
            <a:spAutoFit/>
          </a:bodyPr>
          <a:lstStyle/>
          <a:p>
            <a:r>
              <a:rPr lang="it-IT" sz="1050" b="1" dirty="0" err="1">
                <a:solidFill>
                  <a:schemeClr val="accent1">
                    <a:lumMod val="50000"/>
                  </a:schemeClr>
                </a:solidFill>
              </a:rPr>
              <a:t>OperatesOn</a:t>
            </a:r>
            <a:endParaRPr lang="it-IT" sz="1050" b="1" dirty="0">
              <a:solidFill>
                <a:schemeClr val="accent1">
                  <a:lumMod val="50000"/>
                </a:schemeClr>
              </a:solidFill>
            </a:endParaRPr>
          </a:p>
        </p:txBody>
      </p:sp>
      <p:cxnSp>
        <p:nvCxnSpPr>
          <p:cNvPr id="13" name="Connettore 2 12">
            <a:extLst>
              <a:ext uri="{FF2B5EF4-FFF2-40B4-BE49-F238E27FC236}">
                <a16:creationId xmlns:a16="http://schemas.microsoft.com/office/drawing/2014/main" id="{76BAFAA4-CA04-7D4C-9FF3-5C6DD5A65EFF}"/>
              </a:ext>
            </a:extLst>
          </p:cNvPr>
          <p:cNvCxnSpPr>
            <a:cxnSpLocks/>
          </p:cNvCxnSpPr>
          <p:nvPr/>
        </p:nvCxnSpPr>
        <p:spPr>
          <a:xfrm>
            <a:off x="1587820" y="3001837"/>
            <a:ext cx="1376765" cy="192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FF64E33C-D5B6-C44A-AD18-19CCE1D14276}"/>
              </a:ext>
            </a:extLst>
          </p:cNvPr>
          <p:cNvSpPr txBox="1"/>
          <p:nvPr/>
        </p:nvSpPr>
        <p:spPr>
          <a:xfrm>
            <a:off x="1708830" y="2756847"/>
            <a:ext cx="1066548" cy="253916"/>
          </a:xfrm>
          <a:prstGeom prst="rect">
            <a:avLst/>
          </a:prstGeom>
          <a:noFill/>
        </p:spPr>
        <p:txBody>
          <a:bodyPr wrap="square" rtlCol="0">
            <a:spAutoFit/>
          </a:bodyPr>
          <a:lstStyle/>
          <a:p>
            <a:r>
              <a:rPr lang="it-IT" sz="1050" b="1" dirty="0">
                <a:solidFill>
                  <a:schemeClr val="accent1">
                    <a:lumMod val="50000"/>
                  </a:schemeClr>
                </a:solidFill>
              </a:rPr>
              <a:t>Service URL</a:t>
            </a:r>
          </a:p>
        </p:txBody>
      </p:sp>
      <p:cxnSp>
        <p:nvCxnSpPr>
          <p:cNvPr id="15" name="Connettore 2 14">
            <a:extLst>
              <a:ext uri="{FF2B5EF4-FFF2-40B4-BE49-F238E27FC236}">
                <a16:creationId xmlns:a16="http://schemas.microsoft.com/office/drawing/2014/main" id="{83615402-DF51-2945-8D7E-CC1FC9D2EB16}"/>
              </a:ext>
            </a:extLst>
          </p:cNvPr>
          <p:cNvCxnSpPr>
            <a:cxnSpLocks/>
            <a:endCxn id="8" idx="2"/>
          </p:cNvCxnSpPr>
          <p:nvPr/>
        </p:nvCxnSpPr>
        <p:spPr>
          <a:xfrm flipH="1" flipV="1">
            <a:off x="3636016" y="3269481"/>
            <a:ext cx="725768" cy="1430333"/>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A5192C4B-DBB7-A94B-98EC-EEE664780249}"/>
              </a:ext>
            </a:extLst>
          </p:cNvPr>
          <p:cNvSpPr txBox="1"/>
          <p:nvPr/>
        </p:nvSpPr>
        <p:spPr>
          <a:xfrm rot="3775192">
            <a:off x="3007449" y="4167280"/>
            <a:ext cx="1931014" cy="276999"/>
          </a:xfrm>
          <a:prstGeom prst="rect">
            <a:avLst/>
          </a:prstGeom>
          <a:noFill/>
        </p:spPr>
        <p:txBody>
          <a:bodyPr wrap="square" rtlCol="0">
            <a:spAutoFit/>
          </a:bodyPr>
          <a:lstStyle/>
          <a:p>
            <a:r>
              <a:rPr lang="it-IT" sz="1200" b="1" dirty="0">
                <a:solidFill>
                  <a:schemeClr val="tx1"/>
                </a:solidFill>
              </a:rPr>
              <a:t>Service </a:t>
            </a:r>
            <a:r>
              <a:rPr lang="it-IT" sz="1200" b="1" dirty="0" err="1">
                <a:solidFill>
                  <a:schemeClr val="tx1"/>
                </a:solidFill>
              </a:rPr>
              <a:t>metadata</a:t>
            </a:r>
            <a:r>
              <a:rPr lang="it-IT" sz="1200" b="1" dirty="0">
                <a:solidFill>
                  <a:schemeClr val="tx1"/>
                </a:solidFill>
              </a:rPr>
              <a:t> URL</a:t>
            </a:r>
          </a:p>
        </p:txBody>
      </p:sp>
      <p:grpSp>
        <p:nvGrpSpPr>
          <p:cNvPr id="17" name="Gruppo 16">
            <a:extLst>
              <a:ext uri="{FF2B5EF4-FFF2-40B4-BE49-F238E27FC236}">
                <a16:creationId xmlns:a16="http://schemas.microsoft.com/office/drawing/2014/main" id="{AABAE13D-3BE7-9E40-BF58-1DCEA0145CD6}"/>
              </a:ext>
            </a:extLst>
          </p:cNvPr>
          <p:cNvGrpSpPr/>
          <p:nvPr/>
        </p:nvGrpSpPr>
        <p:grpSpPr>
          <a:xfrm>
            <a:off x="4217576" y="3710950"/>
            <a:ext cx="1977725" cy="2081413"/>
            <a:chOff x="7714707" y="979629"/>
            <a:chExt cx="2636966" cy="2775217"/>
          </a:xfrm>
        </p:grpSpPr>
        <p:pic>
          <p:nvPicPr>
            <p:cNvPr id="18" name="Immagine 17">
              <a:extLst>
                <a:ext uri="{FF2B5EF4-FFF2-40B4-BE49-F238E27FC236}">
                  <a16:creationId xmlns:a16="http://schemas.microsoft.com/office/drawing/2014/main" id="{94528DC6-2992-C143-B7BB-C4F8542CFD4F}"/>
                </a:ext>
              </a:extLst>
            </p:cNvPr>
            <p:cNvPicPr>
              <a:picLocks noChangeAspect="1"/>
            </p:cNvPicPr>
            <p:nvPr/>
          </p:nvPicPr>
          <p:blipFill>
            <a:blip r:embed="rId5"/>
            <a:stretch>
              <a:fillRect/>
            </a:stretch>
          </p:blipFill>
          <p:spPr>
            <a:xfrm>
              <a:off x="7714707" y="979629"/>
              <a:ext cx="2636966" cy="2775217"/>
            </a:xfrm>
            <a:prstGeom prst="rect">
              <a:avLst/>
            </a:prstGeom>
          </p:spPr>
        </p:pic>
        <p:sp>
          <p:nvSpPr>
            <p:cNvPr id="19" name="CasellaDiTesto 18">
              <a:extLst>
                <a:ext uri="{FF2B5EF4-FFF2-40B4-BE49-F238E27FC236}">
                  <a16:creationId xmlns:a16="http://schemas.microsoft.com/office/drawing/2014/main" id="{643361C5-166D-9C4B-8CA2-BBDF7E024285}"/>
                </a:ext>
              </a:extLst>
            </p:cNvPr>
            <p:cNvSpPr txBox="1"/>
            <p:nvPr/>
          </p:nvSpPr>
          <p:spPr>
            <a:xfrm>
              <a:off x="8231787" y="1031209"/>
              <a:ext cx="1333944" cy="553997"/>
            </a:xfrm>
            <a:prstGeom prst="rect">
              <a:avLst/>
            </a:prstGeom>
            <a:noFill/>
          </p:spPr>
          <p:txBody>
            <a:bodyPr wrap="square" rtlCol="0">
              <a:spAutoFit/>
            </a:bodyPr>
            <a:lstStyle/>
            <a:p>
              <a:r>
                <a:rPr lang="it-IT" sz="1050" b="1" dirty="0" err="1">
                  <a:solidFill>
                    <a:schemeClr val="accent1">
                      <a:lumMod val="50000"/>
                    </a:schemeClr>
                  </a:solidFill>
                </a:rPr>
                <a:t>Get</a:t>
              </a:r>
              <a:endParaRPr lang="it-IT" sz="1050" b="1" dirty="0">
                <a:solidFill>
                  <a:schemeClr val="accent1">
                    <a:lumMod val="50000"/>
                  </a:schemeClr>
                </a:solidFill>
              </a:endParaRPr>
            </a:p>
            <a:p>
              <a:r>
                <a:rPr lang="it-IT" sz="1050" b="1" dirty="0" err="1">
                  <a:solidFill>
                    <a:schemeClr val="accent1">
                      <a:lumMod val="50000"/>
                    </a:schemeClr>
                  </a:solidFill>
                </a:rPr>
                <a:t>Capabilities</a:t>
              </a:r>
              <a:endParaRPr lang="it-IT" sz="1050" b="1" dirty="0">
                <a:solidFill>
                  <a:schemeClr val="accent1">
                    <a:lumMod val="50000"/>
                  </a:schemeClr>
                </a:solidFill>
              </a:endParaRPr>
            </a:p>
          </p:txBody>
        </p:sp>
        <p:sp>
          <p:nvSpPr>
            <p:cNvPr id="20" name="CasellaDiTesto 19">
              <a:extLst>
                <a:ext uri="{FF2B5EF4-FFF2-40B4-BE49-F238E27FC236}">
                  <a16:creationId xmlns:a16="http://schemas.microsoft.com/office/drawing/2014/main" id="{F7A2C210-1CF1-ED43-BCE7-658979384218}"/>
                </a:ext>
              </a:extLst>
            </p:cNvPr>
            <p:cNvSpPr txBox="1"/>
            <p:nvPr/>
          </p:nvSpPr>
          <p:spPr>
            <a:xfrm>
              <a:off x="8047330" y="2117402"/>
              <a:ext cx="1873708" cy="861775"/>
            </a:xfrm>
            <a:prstGeom prst="rect">
              <a:avLst/>
            </a:prstGeom>
            <a:noFill/>
          </p:spPr>
          <p:txBody>
            <a:bodyPr wrap="square" rtlCol="0">
              <a:spAutoFit/>
            </a:bodyPr>
            <a:lstStyle/>
            <a:p>
              <a:r>
                <a:rPr lang="it-IT" sz="1200" b="1" dirty="0"/>
                <a:t>INSPIRE </a:t>
              </a:r>
              <a:r>
                <a:rPr lang="it-IT" sz="1200" b="1" dirty="0" err="1"/>
                <a:t>extended</a:t>
              </a:r>
              <a:r>
                <a:rPr lang="it-IT" sz="1200" b="1" dirty="0"/>
                <a:t> </a:t>
              </a:r>
              <a:r>
                <a:rPr lang="it-IT" sz="1200" b="1" dirty="0" err="1"/>
                <a:t>capabilities</a:t>
              </a:r>
              <a:endParaRPr lang="it-IT" sz="1200" b="1" dirty="0"/>
            </a:p>
          </p:txBody>
        </p:sp>
        <p:sp>
          <p:nvSpPr>
            <p:cNvPr id="21" name="CasellaDiTesto 20">
              <a:extLst>
                <a:ext uri="{FF2B5EF4-FFF2-40B4-BE49-F238E27FC236}">
                  <a16:creationId xmlns:a16="http://schemas.microsoft.com/office/drawing/2014/main" id="{153D36B9-B545-7A4E-A3C4-1156EA1675F2}"/>
                </a:ext>
              </a:extLst>
            </p:cNvPr>
            <p:cNvSpPr txBox="1"/>
            <p:nvPr/>
          </p:nvSpPr>
          <p:spPr>
            <a:xfrm>
              <a:off x="8493071" y="3095338"/>
              <a:ext cx="1425844" cy="492443"/>
            </a:xfrm>
            <a:prstGeom prst="rect">
              <a:avLst/>
            </a:prstGeom>
            <a:noFill/>
            <a:ln w="76200" cap="rnd">
              <a:solidFill>
                <a:schemeClr val="accent1">
                  <a:lumMod val="75000"/>
                </a:schemeClr>
              </a:solidFill>
            </a:ln>
          </p:spPr>
          <p:txBody>
            <a:bodyPr wrap="square" rtlCol="0">
              <a:spAutoFit/>
            </a:bodyPr>
            <a:lstStyle/>
            <a:p>
              <a:pPr algn="ctr"/>
              <a:r>
                <a:rPr lang="it-IT" sz="1800" b="1" dirty="0" err="1"/>
                <a:t>Layers</a:t>
              </a:r>
              <a:endParaRPr lang="it-IT" sz="1800" b="1" dirty="0"/>
            </a:p>
          </p:txBody>
        </p:sp>
      </p:grpSp>
      <p:cxnSp>
        <p:nvCxnSpPr>
          <p:cNvPr id="22" name="Connettore 4 21">
            <a:extLst>
              <a:ext uri="{FF2B5EF4-FFF2-40B4-BE49-F238E27FC236}">
                <a16:creationId xmlns:a16="http://schemas.microsoft.com/office/drawing/2014/main" id="{F21BEFAB-EC2C-074E-B459-E59A91B38275}"/>
              </a:ext>
            </a:extLst>
          </p:cNvPr>
          <p:cNvCxnSpPr>
            <a:cxnSpLocks/>
            <a:stCxn id="21" idx="1"/>
            <a:endCxn id="6" idx="2"/>
          </p:cNvCxnSpPr>
          <p:nvPr/>
        </p:nvCxnSpPr>
        <p:spPr>
          <a:xfrm rot="10800000">
            <a:off x="1054677" y="3247944"/>
            <a:ext cx="3746673" cy="2234455"/>
          </a:xfrm>
          <a:prstGeom prst="bentConnector2">
            <a:avLst/>
          </a:prstGeom>
          <a:ln w="63500">
            <a:solidFill>
              <a:srgbClr val="034EA2"/>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7FCF04CB-43D1-2242-8DA3-EE77A1DDFFB3}"/>
              </a:ext>
            </a:extLst>
          </p:cNvPr>
          <p:cNvSpPr txBox="1"/>
          <p:nvPr/>
        </p:nvSpPr>
        <p:spPr>
          <a:xfrm>
            <a:off x="1864825" y="5197704"/>
            <a:ext cx="1977725" cy="253916"/>
          </a:xfrm>
          <a:prstGeom prst="rect">
            <a:avLst/>
          </a:prstGeom>
          <a:noFill/>
        </p:spPr>
        <p:txBody>
          <a:bodyPr wrap="square" rtlCol="0">
            <a:spAutoFit/>
          </a:bodyPr>
          <a:lstStyle/>
          <a:p>
            <a:r>
              <a:rPr lang="it-IT" sz="1050" b="1" dirty="0">
                <a:solidFill>
                  <a:schemeClr val="tx1"/>
                </a:solidFill>
              </a:rPr>
              <a:t>Data set </a:t>
            </a:r>
            <a:r>
              <a:rPr lang="it-IT" sz="1050" b="1" dirty="0" err="1">
                <a:solidFill>
                  <a:schemeClr val="tx1"/>
                </a:solidFill>
              </a:rPr>
              <a:t>metadata</a:t>
            </a:r>
            <a:r>
              <a:rPr lang="it-IT" sz="1050" b="1" dirty="0">
                <a:solidFill>
                  <a:schemeClr val="tx1"/>
                </a:solidFill>
              </a:rPr>
              <a:t> URL</a:t>
            </a:r>
          </a:p>
        </p:txBody>
      </p:sp>
      <p:pic>
        <p:nvPicPr>
          <p:cNvPr id="24" name="Immagine 23">
            <a:extLst>
              <a:ext uri="{FF2B5EF4-FFF2-40B4-BE49-F238E27FC236}">
                <a16:creationId xmlns:a16="http://schemas.microsoft.com/office/drawing/2014/main" id="{22086720-7DEF-F949-9069-A74F3FB19B4C}"/>
              </a:ext>
            </a:extLst>
          </p:cNvPr>
          <p:cNvPicPr>
            <a:picLocks noChangeAspect="1"/>
          </p:cNvPicPr>
          <p:nvPr/>
        </p:nvPicPr>
        <p:blipFill>
          <a:blip r:embed="rId6"/>
          <a:stretch>
            <a:fillRect/>
          </a:stretch>
        </p:blipFill>
        <p:spPr>
          <a:xfrm>
            <a:off x="3104887" y="2160888"/>
            <a:ext cx="1062257" cy="1062257"/>
          </a:xfrm>
          <a:prstGeom prst="rect">
            <a:avLst/>
          </a:prstGeom>
          <a:noFill/>
          <a:ln>
            <a:solidFill>
              <a:schemeClr val="accent1">
                <a:shade val="50000"/>
              </a:schemeClr>
            </a:solidFill>
          </a:ln>
        </p:spPr>
      </p:pic>
      <p:pic>
        <p:nvPicPr>
          <p:cNvPr id="25" name="Immagine 24">
            <a:extLst>
              <a:ext uri="{FF2B5EF4-FFF2-40B4-BE49-F238E27FC236}">
                <a16:creationId xmlns:a16="http://schemas.microsoft.com/office/drawing/2014/main" id="{5CCBB2F9-BDD9-384E-906E-DCC0C2D94ED3}"/>
              </a:ext>
            </a:extLst>
          </p:cNvPr>
          <p:cNvPicPr>
            <a:picLocks noChangeAspect="1"/>
          </p:cNvPicPr>
          <p:nvPr/>
        </p:nvPicPr>
        <p:blipFill>
          <a:blip r:embed="rId6"/>
          <a:stretch>
            <a:fillRect/>
          </a:stretch>
        </p:blipFill>
        <p:spPr>
          <a:xfrm>
            <a:off x="4527507" y="4524973"/>
            <a:ext cx="780709" cy="780709"/>
          </a:xfrm>
          <a:prstGeom prst="rect">
            <a:avLst/>
          </a:prstGeom>
        </p:spPr>
      </p:pic>
      <p:sp>
        <p:nvSpPr>
          <p:cNvPr id="2" name="CasellaDiTesto 1">
            <a:extLst>
              <a:ext uri="{FF2B5EF4-FFF2-40B4-BE49-F238E27FC236}">
                <a16:creationId xmlns:a16="http://schemas.microsoft.com/office/drawing/2014/main" id="{DFFAED3A-DA91-F844-B0D0-969A4C8CFD9C}"/>
              </a:ext>
            </a:extLst>
          </p:cNvPr>
          <p:cNvSpPr txBox="1"/>
          <p:nvPr/>
        </p:nvSpPr>
        <p:spPr>
          <a:xfrm>
            <a:off x="6476519" y="2108739"/>
            <a:ext cx="5527933" cy="1415772"/>
          </a:xfrm>
          <a:custGeom>
            <a:avLst/>
            <a:gdLst>
              <a:gd name="connsiteX0" fmla="*/ 0 w 5527933"/>
              <a:gd name="connsiteY0" fmla="*/ 0 h 1415772"/>
              <a:gd name="connsiteX1" fmla="*/ 497514 w 5527933"/>
              <a:gd name="connsiteY1" fmla="*/ 0 h 1415772"/>
              <a:gd name="connsiteX2" fmla="*/ 884469 w 5527933"/>
              <a:gd name="connsiteY2" fmla="*/ 0 h 1415772"/>
              <a:gd name="connsiteX3" fmla="*/ 1547821 w 5527933"/>
              <a:gd name="connsiteY3" fmla="*/ 0 h 1415772"/>
              <a:gd name="connsiteX4" fmla="*/ 2045335 w 5527933"/>
              <a:gd name="connsiteY4" fmla="*/ 0 h 1415772"/>
              <a:gd name="connsiteX5" fmla="*/ 2542849 w 5527933"/>
              <a:gd name="connsiteY5" fmla="*/ 0 h 1415772"/>
              <a:gd name="connsiteX6" fmla="*/ 3206201 w 5527933"/>
              <a:gd name="connsiteY6" fmla="*/ 0 h 1415772"/>
              <a:gd name="connsiteX7" fmla="*/ 3648436 w 5527933"/>
              <a:gd name="connsiteY7" fmla="*/ 0 h 1415772"/>
              <a:gd name="connsiteX8" fmla="*/ 4311788 w 5527933"/>
              <a:gd name="connsiteY8" fmla="*/ 0 h 1415772"/>
              <a:gd name="connsiteX9" fmla="*/ 4975140 w 5527933"/>
              <a:gd name="connsiteY9" fmla="*/ 0 h 1415772"/>
              <a:gd name="connsiteX10" fmla="*/ 5527933 w 5527933"/>
              <a:gd name="connsiteY10" fmla="*/ 0 h 1415772"/>
              <a:gd name="connsiteX11" fmla="*/ 5527933 w 5527933"/>
              <a:gd name="connsiteY11" fmla="*/ 500239 h 1415772"/>
              <a:gd name="connsiteX12" fmla="*/ 5527933 w 5527933"/>
              <a:gd name="connsiteY12" fmla="*/ 986321 h 1415772"/>
              <a:gd name="connsiteX13" fmla="*/ 5527933 w 5527933"/>
              <a:gd name="connsiteY13" fmla="*/ 1415772 h 1415772"/>
              <a:gd name="connsiteX14" fmla="*/ 4975140 w 5527933"/>
              <a:gd name="connsiteY14" fmla="*/ 1415772 h 1415772"/>
              <a:gd name="connsiteX15" fmla="*/ 4532905 w 5527933"/>
              <a:gd name="connsiteY15" fmla="*/ 1415772 h 1415772"/>
              <a:gd name="connsiteX16" fmla="*/ 3980112 w 5527933"/>
              <a:gd name="connsiteY16" fmla="*/ 1415772 h 1415772"/>
              <a:gd name="connsiteX17" fmla="*/ 3316760 w 5527933"/>
              <a:gd name="connsiteY17" fmla="*/ 1415772 h 1415772"/>
              <a:gd name="connsiteX18" fmla="*/ 2763967 w 5527933"/>
              <a:gd name="connsiteY18" fmla="*/ 1415772 h 1415772"/>
              <a:gd name="connsiteX19" fmla="*/ 2377011 w 5527933"/>
              <a:gd name="connsiteY19" fmla="*/ 1415772 h 1415772"/>
              <a:gd name="connsiteX20" fmla="*/ 1934777 w 5527933"/>
              <a:gd name="connsiteY20" fmla="*/ 1415772 h 1415772"/>
              <a:gd name="connsiteX21" fmla="*/ 1271425 w 5527933"/>
              <a:gd name="connsiteY21" fmla="*/ 1415772 h 1415772"/>
              <a:gd name="connsiteX22" fmla="*/ 718631 w 5527933"/>
              <a:gd name="connsiteY22" fmla="*/ 1415772 h 1415772"/>
              <a:gd name="connsiteX23" fmla="*/ 0 w 5527933"/>
              <a:gd name="connsiteY23" fmla="*/ 1415772 h 1415772"/>
              <a:gd name="connsiteX24" fmla="*/ 0 w 5527933"/>
              <a:gd name="connsiteY24" fmla="*/ 943848 h 1415772"/>
              <a:gd name="connsiteX25" fmla="*/ 0 w 5527933"/>
              <a:gd name="connsiteY25" fmla="*/ 514397 h 1415772"/>
              <a:gd name="connsiteX26" fmla="*/ 0 w 5527933"/>
              <a:gd name="connsiteY26" fmla="*/ 0 h 141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27933" h="1415772" extrusionOk="0">
                <a:moveTo>
                  <a:pt x="0" y="0"/>
                </a:moveTo>
                <a:cubicBezTo>
                  <a:pt x="223931" y="-1128"/>
                  <a:pt x="369891" y="59163"/>
                  <a:pt x="497514" y="0"/>
                </a:cubicBezTo>
                <a:cubicBezTo>
                  <a:pt x="625137" y="-59163"/>
                  <a:pt x="789985" y="2043"/>
                  <a:pt x="884469" y="0"/>
                </a:cubicBezTo>
                <a:cubicBezTo>
                  <a:pt x="978954" y="-2043"/>
                  <a:pt x="1371784" y="4487"/>
                  <a:pt x="1547821" y="0"/>
                </a:cubicBezTo>
                <a:cubicBezTo>
                  <a:pt x="1723858" y="-4487"/>
                  <a:pt x="1943065" y="3212"/>
                  <a:pt x="2045335" y="0"/>
                </a:cubicBezTo>
                <a:cubicBezTo>
                  <a:pt x="2147605" y="-3212"/>
                  <a:pt x="2318278" y="59418"/>
                  <a:pt x="2542849" y="0"/>
                </a:cubicBezTo>
                <a:cubicBezTo>
                  <a:pt x="2767420" y="-59418"/>
                  <a:pt x="3040815" y="23611"/>
                  <a:pt x="3206201" y="0"/>
                </a:cubicBezTo>
                <a:cubicBezTo>
                  <a:pt x="3371587" y="-23611"/>
                  <a:pt x="3530453" y="52192"/>
                  <a:pt x="3648436" y="0"/>
                </a:cubicBezTo>
                <a:cubicBezTo>
                  <a:pt x="3766420" y="-52192"/>
                  <a:pt x="4103684" y="24383"/>
                  <a:pt x="4311788" y="0"/>
                </a:cubicBezTo>
                <a:cubicBezTo>
                  <a:pt x="4519892" y="-24383"/>
                  <a:pt x="4755383" y="71847"/>
                  <a:pt x="4975140" y="0"/>
                </a:cubicBezTo>
                <a:cubicBezTo>
                  <a:pt x="5194897" y="-71847"/>
                  <a:pt x="5264863" y="50165"/>
                  <a:pt x="5527933" y="0"/>
                </a:cubicBezTo>
                <a:cubicBezTo>
                  <a:pt x="5546770" y="123663"/>
                  <a:pt x="5486242" y="384532"/>
                  <a:pt x="5527933" y="500239"/>
                </a:cubicBezTo>
                <a:cubicBezTo>
                  <a:pt x="5569624" y="615946"/>
                  <a:pt x="5511841" y="745359"/>
                  <a:pt x="5527933" y="986321"/>
                </a:cubicBezTo>
                <a:cubicBezTo>
                  <a:pt x="5544025" y="1227283"/>
                  <a:pt x="5508361" y="1223266"/>
                  <a:pt x="5527933" y="1415772"/>
                </a:cubicBezTo>
                <a:cubicBezTo>
                  <a:pt x="5388009" y="1481366"/>
                  <a:pt x="5088688" y="1400949"/>
                  <a:pt x="4975140" y="1415772"/>
                </a:cubicBezTo>
                <a:cubicBezTo>
                  <a:pt x="4861592" y="1430595"/>
                  <a:pt x="4664162" y="1408020"/>
                  <a:pt x="4532905" y="1415772"/>
                </a:cubicBezTo>
                <a:cubicBezTo>
                  <a:pt x="4401649" y="1423524"/>
                  <a:pt x="4097374" y="1362559"/>
                  <a:pt x="3980112" y="1415772"/>
                </a:cubicBezTo>
                <a:cubicBezTo>
                  <a:pt x="3862850" y="1468985"/>
                  <a:pt x="3602515" y="1353030"/>
                  <a:pt x="3316760" y="1415772"/>
                </a:cubicBezTo>
                <a:cubicBezTo>
                  <a:pt x="3031005" y="1478514"/>
                  <a:pt x="2988830" y="1377930"/>
                  <a:pt x="2763967" y="1415772"/>
                </a:cubicBezTo>
                <a:cubicBezTo>
                  <a:pt x="2539104" y="1453614"/>
                  <a:pt x="2480224" y="1404879"/>
                  <a:pt x="2377011" y="1415772"/>
                </a:cubicBezTo>
                <a:cubicBezTo>
                  <a:pt x="2273798" y="1426665"/>
                  <a:pt x="2111679" y="1408593"/>
                  <a:pt x="1934777" y="1415772"/>
                </a:cubicBezTo>
                <a:cubicBezTo>
                  <a:pt x="1757875" y="1422951"/>
                  <a:pt x="1415071" y="1356647"/>
                  <a:pt x="1271425" y="1415772"/>
                </a:cubicBezTo>
                <a:cubicBezTo>
                  <a:pt x="1127779" y="1474897"/>
                  <a:pt x="907820" y="1366670"/>
                  <a:pt x="718631" y="1415772"/>
                </a:cubicBezTo>
                <a:cubicBezTo>
                  <a:pt x="529442" y="1464874"/>
                  <a:pt x="148597" y="1391185"/>
                  <a:pt x="0" y="1415772"/>
                </a:cubicBezTo>
                <a:cubicBezTo>
                  <a:pt x="-30064" y="1246058"/>
                  <a:pt x="4612" y="1116185"/>
                  <a:pt x="0" y="943848"/>
                </a:cubicBezTo>
                <a:cubicBezTo>
                  <a:pt x="-4612" y="771511"/>
                  <a:pt x="22709" y="618654"/>
                  <a:pt x="0" y="514397"/>
                </a:cubicBezTo>
                <a:cubicBezTo>
                  <a:pt x="-22709" y="410140"/>
                  <a:pt x="44105" y="205440"/>
                  <a:pt x="0" y="0"/>
                </a:cubicBezTo>
                <a:close/>
              </a:path>
            </a:pathLst>
          </a:custGeom>
          <a:noFill/>
          <a:ln>
            <a:solidFill>
              <a:srgbClr val="034EA2"/>
            </a:solidFill>
            <a:prstDash val="sysDot"/>
            <a:extLst>
              <a:ext uri="{C807C97D-BFC1-408E-A445-0C87EB9F89A2}">
                <ask:lineSketchStyleProps xmlns="" xmlns:ask="http://schemas.microsoft.com/office/drawing/2018/sketchyshapes" sd="1219033472">
                  <a:prstGeom prst="rect">
                    <a:avLst/>
                  </a:prstGeom>
                  <ask:type>
                    <ask:lineSketchScribble/>
                  </ask:type>
                </ask:lineSketchStyleProps>
              </a:ext>
            </a:extLst>
          </a:ln>
        </p:spPr>
        <p:txBody>
          <a:bodyPr wrap="square" rtlCol="0">
            <a:spAutoFit/>
          </a:bodyPr>
          <a:lstStyle/>
          <a:p>
            <a:r>
              <a:rPr lang="it-IT" sz="2400" b="1" dirty="0">
                <a:solidFill>
                  <a:srgbClr val="034EA2"/>
                </a:solidFill>
              </a:rPr>
              <a:t>Part A.</a:t>
            </a:r>
            <a:r>
              <a:rPr lang="it-IT" sz="2400" b="1" dirty="0"/>
              <a:t> Data - service </a:t>
            </a:r>
            <a:r>
              <a:rPr lang="it-IT" sz="2400" b="1" dirty="0" err="1"/>
              <a:t>linking</a:t>
            </a:r>
            <a:r>
              <a:rPr lang="it-IT" sz="2400" b="1" dirty="0"/>
              <a:t> </a:t>
            </a:r>
            <a:r>
              <a:rPr lang="it-IT" sz="2400" b="1" dirty="0" err="1"/>
              <a:t>simplification</a:t>
            </a:r>
            <a:r>
              <a:rPr lang="it-IT" sz="2400" b="1" dirty="0"/>
              <a:t> </a:t>
            </a:r>
          </a:p>
          <a:p>
            <a:r>
              <a:rPr lang="it-IT" sz="2400" b="1" dirty="0" err="1"/>
              <a:t>Good</a:t>
            </a:r>
            <a:r>
              <a:rPr lang="it-IT" sz="2400" b="1" dirty="0"/>
              <a:t> </a:t>
            </a:r>
            <a:r>
              <a:rPr lang="it-IT" sz="2400" b="1" dirty="0" err="1"/>
              <a:t>practice</a:t>
            </a:r>
            <a:r>
              <a:rPr lang="it-IT" sz="2400" b="1" dirty="0"/>
              <a:t> </a:t>
            </a:r>
            <a:r>
              <a:rPr lang="it-IT" sz="2400" b="1" dirty="0" err="1"/>
              <a:t>guidelines</a:t>
            </a:r>
            <a:endParaRPr lang="it-IT" sz="2400" b="1" dirty="0"/>
          </a:p>
          <a:p>
            <a:endParaRPr lang="it-IT" dirty="0"/>
          </a:p>
        </p:txBody>
      </p:sp>
      <p:sp>
        <p:nvSpPr>
          <p:cNvPr id="28" name="CasellaDiTesto 27">
            <a:extLst>
              <a:ext uri="{FF2B5EF4-FFF2-40B4-BE49-F238E27FC236}">
                <a16:creationId xmlns:a16="http://schemas.microsoft.com/office/drawing/2014/main" id="{D3D1F3D4-4955-B041-9CD8-3F4274084691}"/>
              </a:ext>
            </a:extLst>
          </p:cNvPr>
          <p:cNvSpPr txBox="1"/>
          <p:nvPr/>
        </p:nvSpPr>
        <p:spPr>
          <a:xfrm>
            <a:off x="6480292" y="4170253"/>
            <a:ext cx="5524160" cy="1569660"/>
          </a:xfrm>
          <a:custGeom>
            <a:avLst/>
            <a:gdLst>
              <a:gd name="connsiteX0" fmla="*/ 0 w 5524160"/>
              <a:gd name="connsiteY0" fmla="*/ 0 h 1200329"/>
              <a:gd name="connsiteX1" fmla="*/ 497174 w 5524160"/>
              <a:gd name="connsiteY1" fmla="*/ 0 h 1200329"/>
              <a:gd name="connsiteX2" fmla="*/ 883866 w 5524160"/>
              <a:gd name="connsiteY2" fmla="*/ 0 h 1200329"/>
              <a:gd name="connsiteX3" fmla="*/ 1546765 w 5524160"/>
              <a:gd name="connsiteY3" fmla="*/ 0 h 1200329"/>
              <a:gd name="connsiteX4" fmla="*/ 2043939 w 5524160"/>
              <a:gd name="connsiteY4" fmla="*/ 0 h 1200329"/>
              <a:gd name="connsiteX5" fmla="*/ 2541114 w 5524160"/>
              <a:gd name="connsiteY5" fmla="*/ 0 h 1200329"/>
              <a:gd name="connsiteX6" fmla="*/ 3204013 w 5524160"/>
              <a:gd name="connsiteY6" fmla="*/ 0 h 1200329"/>
              <a:gd name="connsiteX7" fmla="*/ 3645946 w 5524160"/>
              <a:gd name="connsiteY7" fmla="*/ 0 h 1200329"/>
              <a:gd name="connsiteX8" fmla="*/ 4308845 w 5524160"/>
              <a:gd name="connsiteY8" fmla="*/ 0 h 1200329"/>
              <a:gd name="connsiteX9" fmla="*/ 4971744 w 5524160"/>
              <a:gd name="connsiteY9" fmla="*/ 0 h 1200329"/>
              <a:gd name="connsiteX10" fmla="*/ 5524160 w 5524160"/>
              <a:gd name="connsiteY10" fmla="*/ 0 h 1200329"/>
              <a:gd name="connsiteX11" fmla="*/ 5524160 w 5524160"/>
              <a:gd name="connsiteY11" fmla="*/ 424116 h 1200329"/>
              <a:gd name="connsiteX12" fmla="*/ 5524160 w 5524160"/>
              <a:gd name="connsiteY12" fmla="*/ 836229 h 1200329"/>
              <a:gd name="connsiteX13" fmla="*/ 5524160 w 5524160"/>
              <a:gd name="connsiteY13" fmla="*/ 1200329 h 1200329"/>
              <a:gd name="connsiteX14" fmla="*/ 4971744 w 5524160"/>
              <a:gd name="connsiteY14" fmla="*/ 1200329 h 1200329"/>
              <a:gd name="connsiteX15" fmla="*/ 4529811 w 5524160"/>
              <a:gd name="connsiteY15" fmla="*/ 1200329 h 1200329"/>
              <a:gd name="connsiteX16" fmla="*/ 3977395 w 5524160"/>
              <a:gd name="connsiteY16" fmla="*/ 1200329 h 1200329"/>
              <a:gd name="connsiteX17" fmla="*/ 3314496 w 5524160"/>
              <a:gd name="connsiteY17" fmla="*/ 1200329 h 1200329"/>
              <a:gd name="connsiteX18" fmla="*/ 2762080 w 5524160"/>
              <a:gd name="connsiteY18" fmla="*/ 1200329 h 1200329"/>
              <a:gd name="connsiteX19" fmla="*/ 2375389 w 5524160"/>
              <a:gd name="connsiteY19" fmla="*/ 1200329 h 1200329"/>
              <a:gd name="connsiteX20" fmla="*/ 1933456 w 5524160"/>
              <a:gd name="connsiteY20" fmla="*/ 1200329 h 1200329"/>
              <a:gd name="connsiteX21" fmla="*/ 1270557 w 5524160"/>
              <a:gd name="connsiteY21" fmla="*/ 1200329 h 1200329"/>
              <a:gd name="connsiteX22" fmla="*/ 718141 w 5524160"/>
              <a:gd name="connsiteY22" fmla="*/ 1200329 h 1200329"/>
              <a:gd name="connsiteX23" fmla="*/ 0 w 5524160"/>
              <a:gd name="connsiteY23" fmla="*/ 1200329 h 1200329"/>
              <a:gd name="connsiteX24" fmla="*/ 0 w 5524160"/>
              <a:gd name="connsiteY24" fmla="*/ 800219 h 1200329"/>
              <a:gd name="connsiteX25" fmla="*/ 0 w 5524160"/>
              <a:gd name="connsiteY25" fmla="*/ 436120 h 1200329"/>
              <a:gd name="connsiteX26" fmla="*/ 0 w 5524160"/>
              <a:gd name="connsiteY26"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24160" h="1200329" extrusionOk="0">
                <a:moveTo>
                  <a:pt x="0" y="0"/>
                </a:moveTo>
                <a:cubicBezTo>
                  <a:pt x="181562" y="-4706"/>
                  <a:pt x="282379" y="32171"/>
                  <a:pt x="497174" y="0"/>
                </a:cubicBezTo>
                <a:cubicBezTo>
                  <a:pt x="711969" y="-32171"/>
                  <a:pt x="760780" y="28266"/>
                  <a:pt x="883866" y="0"/>
                </a:cubicBezTo>
                <a:cubicBezTo>
                  <a:pt x="1006952" y="-28266"/>
                  <a:pt x="1222938" y="15998"/>
                  <a:pt x="1546765" y="0"/>
                </a:cubicBezTo>
                <a:cubicBezTo>
                  <a:pt x="1870592" y="-15998"/>
                  <a:pt x="1878803" y="10515"/>
                  <a:pt x="2043939" y="0"/>
                </a:cubicBezTo>
                <a:cubicBezTo>
                  <a:pt x="2209075" y="-10515"/>
                  <a:pt x="2416032" y="15712"/>
                  <a:pt x="2541114" y="0"/>
                </a:cubicBezTo>
                <a:cubicBezTo>
                  <a:pt x="2666196" y="-15712"/>
                  <a:pt x="2913238" y="34111"/>
                  <a:pt x="3204013" y="0"/>
                </a:cubicBezTo>
                <a:cubicBezTo>
                  <a:pt x="3494788" y="-34111"/>
                  <a:pt x="3552673" y="15964"/>
                  <a:pt x="3645946" y="0"/>
                </a:cubicBezTo>
                <a:cubicBezTo>
                  <a:pt x="3739219" y="-15964"/>
                  <a:pt x="4047748" y="49823"/>
                  <a:pt x="4308845" y="0"/>
                </a:cubicBezTo>
                <a:cubicBezTo>
                  <a:pt x="4569942" y="-49823"/>
                  <a:pt x="4656159" y="77203"/>
                  <a:pt x="4971744" y="0"/>
                </a:cubicBezTo>
                <a:cubicBezTo>
                  <a:pt x="5287329" y="-77203"/>
                  <a:pt x="5313527" y="45899"/>
                  <a:pt x="5524160" y="0"/>
                </a:cubicBezTo>
                <a:cubicBezTo>
                  <a:pt x="5537147" y="198003"/>
                  <a:pt x="5501739" y="334131"/>
                  <a:pt x="5524160" y="424116"/>
                </a:cubicBezTo>
                <a:cubicBezTo>
                  <a:pt x="5546581" y="514101"/>
                  <a:pt x="5481440" y="738045"/>
                  <a:pt x="5524160" y="836229"/>
                </a:cubicBezTo>
                <a:cubicBezTo>
                  <a:pt x="5566880" y="934413"/>
                  <a:pt x="5488875" y="1076920"/>
                  <a:pt x="5524160" y="1200329"/>
                </a:cubicBezTo>
                <a:cubicBezTo>
                  <a:pt x="5381994" y="1229974"/>
                  <a:pt x="5123349" y="1187848"/>
                  <a:pt x="4971744" y="1200329"/>
                </a:cubicBezTo>
                <a:cubicBezTo>
                  <a:pt x="4820139" y="1212810"/>
                  <a:pt x="4724124" y="1184704"/>
                  <a:pt x="4529811" y="1200329"/>
                </a:cubicBezTo>
                <a:cubicBezTo>
                  <a:pt x="4335498" y="1215954"/>
                  <a:pt x="4219428" y="1142355"/>
                  <a:pt x="3977395" y="1200329"/>
                </a:cubicBezTo>
                <a:cubicBezTo>
                  <a:pt x="3735362" y="1258303"/>
                  <a:pt x="3591251" y="1160812"/>
                  <a:pt x="3314496" y="1200329"/>
                </a:cubicBezTo>
                <a:cubicBezTo>
                  <a:pt x="3037741" y="1239846"/>
                  <a:pt x="3014389" y="1147162"/>
                  <a:pt x="2762080" y="1200329"/>
                </a:cubicBezTo>
                <a:cubicBezTo>
                  <a:pt x="2509771" y="1253496"/>
                  <a:pt x="2507850" y="1157024"/>
                  <a:pt x="2375389" y="1200329"/>
                </a:cubicBezTo>
                <a:cubicBezTo>
                  <a:pt x="2242928" y="1243634"/>
                  <a:pt x="2060082" y="1194438"/>
                  <a:pt x="1933456" y="1200329"/>
                </a:cubicBezTo>
                <a:cubicBezTo>
                  <a:pt x="1806830" y="1206220"/>
                  <a:pt x="1582488" y="1149812"/>
                  <a:pt x="1270557" y="1200329"/>
                </a:cubicBezTo>
                <a:cubicBezTo>
                  <a:pt x="958626" y="1250846"/>
                  <a:pt x="911839" y="1199222"/>
                  <a:pt x="718141" y="1200329"/>
                </a:cubicBezTo>
                <a:cubicBezTo>
                  <a:pt x="524443" y="1201436"/>
                  <a:pt x="259250" y="1127221"/>
                  <a:pt x="0" y="1200329"/>
                </a:cubicBezTo>
                <a:cubicBezTo>
                  <a:pt x="-21605" y="1087001"/>
                  <a:pt x="33197" y="934404"/>
                  <a:pt x="0" y="800219"/>
                </a:cubicBezTo>
                <a:cubicBezTo>
                  <a:pt x="-33197" y="666034"/>
                  <a:pt x="24171" y="601396"/>
                  <a:pt x="0" y="436120"/>
                </a:cubicBezTo>
                <a:cubicBezTo>
                  <a:pt x="-24171" y="270844"/>
                  <a:pt x="44855" y="163469"/>
                  <a:pt x="0" y="0"/>
                </a:cubicBezTo>
                <a:close/>
              </a:path>
            </a:pathLst>
          </a:custGeom>
          <a:noFill/>
          <a:ln>
            <a:solidFill>
              <a:srgbClr val="034EA2"/>
            </a:solidFill>
            <a:prstDash val="sysDot"/>
            <a:extLst>
              <a:ext uri="{C807C97D-BFC1-408E-A445-0C87EB9F89A2}">
                <ask:lineSketchStyleProps xmlns="" xmlns:ask="http://schemas.microsoft.com/office/drawing/2018/sketchyshapes" sd="1219033472">
                  <a:prstGeom prst="rect">
                    <a:avLst/>
                  </a:prstGeom>
                  <ask:type>
                    <ask:lineSketchScribble/>
                  </ask:type>
                </ask:lineSketchStyleProps>
              </a:ext>
            </a:extLst>
          </a:ln>
        </p:spPr>
        <p:txBody>
          <a:bodyPr wrap="square" rtlCol="0">
            <a:spAutoFit/>
          </a:bodyPr>
          <a:lstStyle/>
          <a:p>
            <a:r>
              <a:rPr lang="it-IT" sz="2400" b="1" dirty="0">
                <a:solidFill>
                  <a:srgbClr val="FF0000"/>
                </a:solidFill>
              </a:rPr>
              <a:t>Part B</a:t>
            </a:r>
            <a:r>
              <a:rPr lang="it-IT" sz="2400" b="1" dirty="0">
                <a:solidFill>
                  <a:srgbClr val="034EA2"/>
                </a:solidFill>
              </a:rPr>
              <a:t>.</a:t>
            </a:r>
            <a:r>
              <a:rPr lang="it-IT" sz="2400" b="1" dirty="0"/>
              <a:t> Data - service </a:t>
            </a:r>
            <a:r>
              <a:rPr lang="it-IT" sz="2400" b="1" dirty="0" err="1"/>
              <a:t>linking</a:t>
            </a:r>
            <a:r>
              <a:rPr lang="it-IT" sz="2400" b="1" dirty="0"/>
              <a:t> </a:t>
            </a:r>
            <a:r>
              <a:rPr lang="it-IT" sz="2400" b="1" dirty="0" err="1"/>
              <a:t>simplification</a:t>
            </a:r>
            <a:r>
              <a:rPr lang="it-IT" sz="2400" b="1" dirty="0"/>
              <a:t> </a:t>
            </a:r>
          </a:p>
          <a:p>
            <a:r>
              <a:rPr lang="en-GB" sz="2400" b="1" dirty="0"/>
              <a:t>Use of INSPIRE conformant standard capabilities documents</a:t>
            </a:r>
          </a:p>
        </p:txBody>
      </p:sp>
      <p:sp>
        <p:nvSpPr>
          <p:cNvPr id="3" name="TextBox 2"/>
          <p:cNvSpPr txBox="1"/>
          <p:nvPr/>
        </p:nvSpPr>
        <p:spPr>
          <a:xfrm>
            <a:off x="970722" y="5981545"/>
            <a:ext cx="10948009" cy="661720"/>
          </a:xfrm>
          <a:prstGeom prst="rect">
            <a:avLst/>
          </a:prstGeom>
          <a:noFill/>
        </p:spPr>
        <p:txBody>
          <a:bodyPr wrap="square" rtlCol="0">
            <a:spAutoFit/>
          </a:bodyPr>
          <a:lstStyle/>
          <a:p>
            <a:pPr>
              <a:spcBef>
                <a:spcPts val="600"/>
              </a:spcBef>
              <a:spcAft>
                <a:spcPts val="600"/>
              </a:spcAft>
            </a:pPr>
            <a:r>
              <a:rPr lang="en-GB" sz="1800" b="1" dirty="0" smtClean="0"/>
              <a:t>Final specification</a:t>
            </a:r>
            <a:r>
              <a:rPr lang="en-GB" sz="1800" dirty="0" smtClean="0"/>
              <a:t>:</a:t>
            </a:r>
          </a:p>
          <a:p>
            <a:r>
              <a:rPr lang="es-ES" dirty="0" smtClean="0">
                <a:hlinkClick r:id="rId7"/>
              </a:rPr>
              <a:t>https</a:t>
            </a:r>
            <a:r>
              <a:rPr lang="es-ES" dirty="0">
                <a:hlinkClick r:id="rId7"/>
              </a:rPr>
              <a:t>://</a:t>
            </a:r>
            <a:r>
              <a:rPr lang="es-ES" dirty="0" smtClean="0">
                <a:hlinkClick r:id="rId7"/>
              </a:rPr>
              <a:t>github.com/INSPIRE-MIF/gp-data-service-linking-simplification/blob/main/good-practice/data-service-linking-simplification-spec.md</a:t>
            </a:r>
            <a:r>
              <a:rPr lang="es-ES" dirty="0" smtClean="0"/>
              <a:t> </a:t>
            </a:r>
            <a:endParaRPr lang="es-ES" dirty="0"/>
          </a:p>
        </p:txBody>
      </p:sp>
      <p:sp>
        <p:nvSpPr>
          <p:cNvPr id="26" name="TextBox 25"/>
          <p:cNvSpPr txBox="1"/>
          <p:nvPr/>
        </p:nvSpPr>
        <p:spPr>
          <a:xfrm>
            <a:off x="6476519" y="1669315"/>
            <a:ext cx="1487267" cy="377948"/>
          </a:xfrm>
          <a:prstGeom prst="rect">
            <a:avLst/>
          </a:prstGeom>
          <a:noFill/>
        </p:spPr>
        <p:txBody>
          <a:bodyPr wrap="square" rtlCol="0">
            <a:spAutoFit/>
          </a:bodyPr>
          <a:lstStyle/>
          <a:p>
            <a:r>
              <a:rPr lang="en-GB" sz="1800" b="1" u="sng" dirty="0" smtClean="0">
                <a:solidFill>
                  <a:srgbClr val="002060"/>
                </a:solidFill>
                <a:effectLst>
                  <a:outerShdw blurRad="38100" dist="38100" dir="2700000" algn="tl">
                    <a:srgbClr val="000000">
                      <a:alpha val="43137"/>
                    </a:srgbClr>
                  </a:outerShdw>
                </a:effectLst>
              </a:rPr>
              <a:t>Section 8</a:t>
            </a:r>
            <a:endParaRPr lang="en-GB" sz="1800" b="1" u="sng" dirty="0">
              <a:solidFill>
                <a:srgbClr val="002060"/>
              </a:solidFill>
              <a:effectLst>
                <a:outerShdw blurRad="38100" dist="38100" dir="2700000" algn="tl">
                  <a:srgbClr val="000000">
                    <a:alpha val="43137"/>
                  </a:srgbClr>
                </a:outerShdw>
              </a:effectLst>
            </a:endParaRPr>
          </a:p>
        </p:txBody>
      </p:sp>
      <p:sp>
        <p:nvSpPr>
          <p:cNvPr id="29" name="TextBox 28"/>
          <p:cNvSpPr txBox="1"/>
          <p:nvPr/>
        </p:nvSpPr>
        <p:spPr>
          <a:xfrm>
            <a:off x="6480059" y="3735567"/>
            <a:ext cx="1487267" cy="377948"/>
          </a:xfrm>
          <a:prstGeom prst="rect">
            <a:avLst/>
          </a:prstGeom>
          <a:noFill/>
        </p:spPr>
        <p:txBody>
          <a:bodyPr wrap="square" rtlCol="0">
            <a:spAutoFit/>
          </a:bodyPr>
          <a:lstStyle/>
          <a:p>
            <a:r>
              <a:rPr lang="en-GB" sz="1800" b="1" u="sng" dirty="0" smtClean="0">
                <a:solidFill>
                  <a:srgbClr val="002060"/>
                </a:solidFill>
                <a:effectLst>
                  <a:outerShdw blurRad="38100" dist="38100" dir="2700000" algn="tl">
                    <a:srgbClr val="000000">
                      <a:alpha val="43137"/>
                    </a:srgbClr>
                  </a:outerShdw>
                </a:effectLst>
              </a:rPr>
              <a:t>Section 9</a:t>
            </a:r>
            <a:endParaRPr lang="en-GB" sz="1800" b="1" u="sng"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514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animBg="1"/>
      <p:bldP spid="26"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616966" y="5981545"/>
            <a:ext cx="2387486" cy="79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itel 2">
            <a:extLst>
              <a:ext uri="{FF2B5EF4-FFF2-40B4-BE49-F238E27FC236}">
                <a16:creationId xmlns:a16="http://schemas.microsoft.com/office/drawing/2014/main" id="{CA7E6941-191C-77C7-C06A-BF0FA93CD8AC}"/>
              </a:ext>
            </a:extLst>
          </p:cNvPr>
          <p:cNvSpPr>
            <a:spLocks noGrp="1"/>
          </p:cNvSpPr>
          <p:nvPr>
            <p:ph type="title"/>
          </p:nvPr>
        </p:nvSpPr>
        <p:spPr/>
        <p:txBody>
          <a:bodyPr/>
          <a:lstStyle/>
          <a:p>
            <a:r>
              <a:rPr lang="en-US" dirty="0"/>
              <a:t>Part A: Data-Service Linking Simplification </a:t>
            </a:r>
            <a:endParaRPr lang="nl-NL" dirty="0"/>
          </a:p>
        </p:txBody>
      </p:sp>
      <p:pic>
        <p:nvPicPr>
          <p:cNvPr id="4" name="Immagine 3">
            <a:extLst>
              <a:ext uri="{FF2B5EF4-FFF2-40B4-BE49-F238E27FC236}">
                <a16:creationId xmlns:a16="http://schemas.microsoft.com/office/drawing/2014/main" id="{7FF32279-FCF6-FBBB-9CA7-587894C9E24F}"/>
              </a:ext>
            </a:extLst>
          </p:cNvPr>
          <p:cNvPicPr>
            <a:picLocks noChangeAspect="1"/>
          </p:cNvPicPr>
          <p:nvPr/>
        </p:nvPicPr>
        <p:blipFill rotWithShape="1">
          <a:blip r:embed="rId2"/>
          <a:srcRect l="6162" t="13968" r="11607" b="6667"/>
          <a:stretch/>
        </p:blipFill>
        <p:spPr>
          <a:xfrm>
            <a:off x="1197429" y="1478172"/>
            <a:ext cx="8419537" cy="4570868"/>
          </a:xfrm>
          <a:prstGeom prst="rect">
            <a:avLst/>
          </a:prstGeom>
          <a:ln>
            <a:noFill/>
          </a:ln>
          <a:effectLst>
            <a:outerShdw blurRad="292100" dist="139700" dir="2700000" algn="tl" rotWithShape="0">
              <a:srgbClr val="333333">
                <a:alpha val="65000"/>
              </a:srgbClr>
            </a:outerShdw>
          </a:effectLst>
        </p:spPr>
      </p:pic>
      <p:sp>
        <p:nvSpPr>
          <p:cNvPr id="6" name="Rettangolo con angoli arrotondati 5">
            <a:extLst>
              <a:ext uri="{FF2B5EF4-FFF2-40B4-BE49-F238E27FC236}">
                <a16:creationId xmlns:a16="http://schemas.microsoft.com/office/drawing/2014/main" id="{7927324A-30A7-C1FE-58E0-E3AEE2D5FFC9}"/>
              </a:ext>
            </a:extLst>
          </p:cNvPr>
          <p:cNvSpPr/>
          <p:nvPr/>
        </p:nvSpPr>
        <p:spPr>
          <a:xfrm>
            <a:off x="2090057" y="4246180"/>
            <a:ext cx="6444343" cy="1387366"/>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
          <p:cNvSpPr txBox="1"/>
          <p:nvPr/>
        </p:nvSpPr>
        <p:spPr>
          <a:xfrm>
            <a:off x="970722" y="6232639"/>
            <a:ext cx="11032092" cy="523220"/>
          </a:xfrm>
          <a:prstGeom prst="rect">
            <a:avLst/>
          </a:prstGeom>
          <a:noFill/>
        </p:spPr>
        <p:txBody>
          <a:bodyPr wrap="square" rtlCol="0">
            <a:spAutoFit/>
          </a:bodyPr>
          <a:lstStyle/>
          <a:p>
            <a:r>
              <a:rPr lang="es-ES" dirty="0">
                <a:hlinkClick r:id="rId3"/>
              </a:rPr>
              <a:t>https://</a:t>
            </a:r>
            <a:r>
              <a:rPr lang="es-ES" dirty="0" smtClean="0">
                <a:hlinkClick r:id="rId3"/>
              </a:rPr>
              <a:t>github.com/INSPIRE-MIF/gp-data-service-linking-simplification/blob/main/good-practice/data-service-linking-simplification-spec.md#8-part-a-data-service-linking-simplification-requirements-classes-</a:t>
            </a:r>
            <a:r>
              <a:rPr lang="es-ES" dirty="0" smtClean="0"/>
              <a:t> </a:t>
            </a:r>
            <a:endParaRPr lang="es-ES" dirty="0"/>
          </a:p>
        </p:txBody>
      </p:sp>
    </p:spTree>
    <p:extLst>
      <p:ext uri="{BB962C8B-B14F-4D97-AF65-F5344CB8AC3E}">
        <p14:creationId xmlns:p14="http://schemas.microsoft.com/office/powerpoint/2010/main" val="361038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7E6941-191C-77C7-C06A-BF0FA93CD8AC}"/>
              </a:ext>
            </a:extLst>
          </p:cNvPr>
          <p:cNvSpPr>
            <a:spLocks noGrp="1"/>
          </p:cNvSpPr>
          <p:nvPr>
            <p:ph type="title"/>
          </p:nvPr>
        </p:nvSpPr>
        <p:spPr/>
        <p:txBody>
          <a:bodyPr/>
          <a:lstStyle/>
          <a:p>
            <a:r>
              <a:rPr lang="en-US" dirty="0"/>
              <a:t>Part A: Data-Service Linking Simplification </a:t>
            </a:r>
            <a:endParaRPr lang="nl-NL" dirty="0"/>
          </a:p>
        </p:txBody>
      </p:sp>
      <p:pic>
        <p:nvPicPr>
          <p:cNvPr id="4" name="Immagine 3">
            <a:extLst>
              <a:ext uri="{FF2B5EF4-FFF2-40B4-BE49-F238E27FC236}">
                <a16:creationId xmlns:a16="http://schemas.microsoft.com/office/drawing/2014/main" id="{3E9449A9-336E-9EE6-8AE4-A5695F0971A0}"/>
              </a:ext>
            </a:extLst>
          </p:cNvPr>
          <p:cNvPicPr>
            <a:picLocks noChangeAspect="1"/>
          </p:cNvPicPr>
          <p:nvPr/>
        </p:nvPicPr>
        <p:blipFill>
          <a:blip r:embed="rId2"/>
          <a:stretch>
            <a:fillRect/>
          </a:stretch>
        </p:blipFill>
        <p:spPr>
          <a:xfrm>
            <a:off x="5616850" y="1727911"/>
            <a:ext cx="1215000" cy="1215000"/>
          </a:xfrm>
          <a:prstGeom prst="rect">
            <a:avLst/>
          </a:prstGeom>
        </p:spPr>
      </p:pic>
      <p:sp>
        <p:nvSpPr>
          <p:cNvPr id="5" name="CasellaDiTesto 4">
            <a:extLst>
              <a:ext uri="{FF2B5EF4-FFF2-40B4-BE49-F238E27FC236}">
                <a16:creationId xmlns:a16="http://schemas.microsoft.com/office/drawing/2014/main" id="{F5797F45-7216-6C00-106D-B6458418E80C}"/>
              </a:ext>
            </a:extLst>
          </p:cNvPr>
          <p:cNvSpPr txBox="1"/>
          <p:nvPr/>
        </p:nvSpPr>
        <p:spPr>
          <a:xfrm>
            <a:off x="5838024" y="2667458"/>
            <a:ext cx="1057760" cy="253916"/>
          </a:xfrm>
          <a:prstGeom prst="rect">
            <a:avLst/>
          </a:prstGeom>
          <a:noFill/>
        </p:spPr>
        <p:txBody>
          <a:bodyPr wrap="square" rtlCol="0">
            <a:spAutoFit/>
          </a:bodyPr>
          <a:lstStyle/>
          <a:p>
            <a:r>
              <a:rPr lang="it-IT" sz="1050" b="1" dirty="0">
                <a:solidFill>
                  <a:srgbClr val="FF0000"/>
                </a:solidFill>
              </a:rPr>
              <a:t>ID DATASET</a:t>
            </a:r>
          </a:p>
        </p:txBody>
      </p:sp>
      <p:sp>
        <p:nvSpPr>
          <p:cNvPr id="6" name="CasellaDiTesto 5">
            <a:extLst>
              <a:ext uri="{FF2B5EF4-FFF2-40B4-BE49-F238E27FC236}">
                <a16:creationId xmlns:a16="http://schemas.microsoft.com/office/drawing/2014/main" id="{2A379989-46EC-420D-7B55-6B3E51A44C14}"/>
              </a:ext>
            </a:extLst>
          </p:cNvPr>
          <p:cNvSpPr txBox="1"/>
          <p:nvPr/>
        </p:nvSpPr>
        <p:spPr>
          <a:xfrm>
            <a:off x="5800084" y="1736081"/>
            <a:ext cx="848532" cy="415498"/>
          </a:xfrm>
          <a:prstGeom prst="rect">
            <a:avLst/>
          </a:prstGeom>
          <a:noFill/>
        </p:spPr>
        <p:txBody>
          <a:bodyPr wrap="square" rtlCol="0">
            <a:spAutoFit/>
          </a:bodyPr>
          <a:lstStyle/>
          <a:p>
            <a:r>
              <a:rPr lang="it-IT" sz="1000" b="1" dirty="0">
                <a:solidFill>
                  <a:schemeClr val="tx1"/>
                </a:solidFill>
              </a:rPr>
              <a:t>Data set </a:t>
            </a:r>
            <a:r>
              <a:rPr lang="it-IT" sz="1000" b="1" dirty="0" err="1">
                <a:solidFill>
                  <a:schemeClr val="tx1"/>
                </a:solidFill>
              </a:rPr>
              <a:t>metadata</a:t>
            </a:r>
            <a:endParaRPr lang="it-IT" sz="1000" b="1" dirty="0">
              <a:solidFill>
                <a:schemeClr val="tx1"/>
              </a:solidFill>
            </a:endParaRPr>
          </a:p>
        </p:txBody>
      </p:sp>
      <p:pic>
        <p:nvPicPr>
          <p:cNvPr id="7" name="Immagine 6">
            <a:extLst>
              <a:ext uri="{FF2B5EF4-FFF2-40B4-BE49-F238E27FC236}">
                <a16:creationId xmlns:a16="http://schemas.microsoft.com/office/drawing/2014/main" id="{0540D3E1-A0A6-FE74-5C0A-11E6A03BB830}"/>
              </a:ext>
            </a:extLst>
          </p:cNvPr>
          <p:cNvPicPr>
            <a:picLocks noChangeAspect="1"/>
          </p:cNvPicPr>
          <p:nvPr/>
        </p:nvPicPr>
        <p:blipFill>
          <a:blip r:embed="rId3">
            <a:clrChange>
              <a:clrFrom>
                <a:srgbClr val="FFFFFF">
                  <a:alpha val="0"/>
                </a:srgbClr>
              </a:clrFrom>
              <a:clrTo>
                <a:srgbClr val="FFFFFF">
                  <a:alpha val="0"/>
                </a:srgbClr>
              </a:clrTo>
            </a:clrChange>
          </a:blip>
          <a:stretch>
            <a:fillRect/>
          </a:stretch>
        </p:blipFill>
        <p:spPr>
          <a:xfrm>
            <a:off x="8340745" y="1727911"/>
            <a:ext cx="1215000" cy="1215000"/>
          </a:xfrm>
          <a:prstGeom prst="rect">
            <a:avLst/>
          </a:prstGeom>
        </p:spPr>
      </p:pic>
      <p:sp>
        <p:nvSpPr>
          <p:cNvPr id="8" name="CasellaDiTesto 7">
            <a:extLst>
              <a:ext uri="{FF2B5EF4-FFF2-40B4-BE49-F238E27FC236}">
                <a16:creationId xmlns:a16="http://schemas.microsoft.com/office/drawing/2014/main" id="{7168028F-8A94-19B8-D932-FC49925DA70E}"/>
              </a:ext>
            </a:extLst>
          </p:cNvPr>
          <p:cNvSpPr txBox="1"/>
          <p:nvPr/>
        </p:nvSpPr>
        <p:spPr>
          <a:xfrm>
            <a:off x="8532510" y="1754371"/>
            <a:ext cx="848532" cy="415498"/>
          </a:xfrm>
          <a:prstGeom prst="rect">
            <a:avLst/>
          </a:prstGeom>
          <a:noFill/>
        </p:spPr>
        <p:txBody>
          <a:bodyPr wrap="square" rtlCol="0">
            <a:spAutoFit/>
          </a:bodyPr>
          <a:lstStyle/>
          <a:p>
            <a:r>
              <a:rPr lang="it-IT" sz="1000" b="1" dirty="0">
                <a:solidFill>
                  <a:schemeClr val="tx1"/>
                </a:solidFill>
              </a:rPr>
              <a:t>Service </a:t>
            </a:r>
            <a:r>
              <a:rPr lang="it-IT" sz="1000" b="1" dirty="0" err="1">
                <a:solidFill>
                  <a:schemeClr val="tx1"/>
                </a:solidFill>
              </a:rPr>
              <a:t>metadata</a:t>
            </a:r>
            <a:endParaRPr lang="it-IT" sz="1000" b="1" dirty="0">
              <a:solidFill>
                <a:schemeClr val="tx1"/>
              </a:solidFill>
            </a:endParaRPr>
          </a:p>
        </p:txBody>
      </p:sp>
      <p:cxnSp>
        <p:nvCxnSpPr>
          <p:cNvPr id="9" name="Connettore 2 8">
            <a:extLst>
              <a:ext uri="{FF2B5EF4-FFF2-40B4-BE49-F238E27FC236}">
                <a16:creationId xmlns:a16="http://schemas.microsoft.com/office/drawing/2014/main" id="{3E1203A6-5A36-1E84-F752-E585C8CC584A}"/>
              </a:ext>
            </a:extLst>
          </p:cNvPr>
          <p:cNvCxnSpPr>
            <a:cxnSpLocks/>
          </p:cNvCxnSpPr>
          <p:nvPr/>
        </p:nvCxnSpPr>
        <p:spPr>
          <a:xfrm flipH="1" flipV="1">
            <a:off x="6831852" y="2132904"/>
            <a:ext cx="1444961" cy="41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A7E394D6-5C2B-763F-4168-47B322BC41D3}"/>
              </a:ext>
            </a:extLst>
          </p:cNvPr>
          <p:cNvSpPr txBox="1"/>
          <p:nvPr/>
        </p:nvSpPr>
        <p:spPr>
          <a:xfrm>
            <a:off x="7053023" y="1877537"/>
            <a:ext cx="1066548" cy="253916"/>
          </a:xfrm>
          <a:prstGeom prst="rect">
            <a:avLst/>
          </a:prstGeom>
          <a:noFill/>
        </p:spPr>
        <p:txBody>
          <a:bodyPr wrap="square" rtlCol="0">
            <a:spAutoFit/>
          </a:bodyPr>
          <a:lstStyle/>
          <a:p>
            <a:r>
              <a:rPr lang="it-IT" sz="1050" b="1" dirty="0" err="1">
                <a:solidFill>
                  <a:schemeClr val="accent1">
                    <a:lumMod val="50000"/>
                  </a:schemeClr>
                </a:solidFill>
              </a:rPr>
              <a:t>OperatesOn</a:t>
            </a:r>
            <a:endParaRPr lang="it-IT" sz="1050" b="1" dirty="0">
              <a:solidFill>
                <a:schemeClr val="accent1">
                  <a:lumMod val="50000"/>
                </a:schemeClr>
              </a:solidFill>
            </a:endParaRPr>
          </a:p>
        </p:txBody>
      </p:sp>
      <p:cxnSp>
        <p:nvCxnSpPr>
          <p:cNvPr id="11" name="Connettore 2 10">
            <a:extLst>
              <a:ext uri="{FF2B5EF4-FFF2-40B4-BE49-F238E27FC236}">
                <a16:creationId xmlns:a16="http://schemas.microsoft.com/office/drawing/2014/main" id="{DA6F46FE-383C-7225-218C-9C7C2002B9F0}"/>
              </a:ext>
            </a:extLst>
          </p:cNvPr>
          <p:cNvCxnSpPr>
            <a:cxnSpLocks/>
          </p:cNvCxnSpPr>
          <p:nvPr/>
        </p:nvCxnSpPr>
        <p:spPr>
          <a:xfrm>
            <a:off x="6900048" y="2675268"/>
            <a:ext cx="1376765" cy="192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8A0DDFC8-E2F8-CB64-059F-E963331AFECA}"/>
              </a:ext>
            </a:extLst>
          </p:cNvPr>
          <p:cNvSpPr txBox="1"/>
          <p:nvPr/>
        </p:nvSpPr>
        <p:spPr>
          <a:xfrm>
            <a:off x="7021058" y="2430278"/>
            <a:ext cx="1066548" cy="253916"/>
          </a:xfrm>
          <a:prstGeom prst="rect">
            <a:avLst/>
          </a:prstGeom>
          <a:noFill/>
        </p:spPr>
        <p:txBody>
          <a:bodyPr wrap="square" rtlCol="0">
            <a:spAutoFit/>
          </a:bodyPr>
          <a:lstStyle/>
          <a:p>
            <a:r>
              <a:rPr lang="it-IT" sz="1050" b="1" dirty="0">
                <a:solidFill>
                  <a:schemeClr val="accent1">
                    <a:lumMod val="50000"/>
                  </a:schemeClr>
                </a:solidFill>
              </a:rPr>
              <a:t>Service URL</a:t>
            </a:r>
          </a:p>
        </p:txBody>
      </p:sp>
      <p:sp>
        <p:nvSpPr>
          <p:cNvPr id="14" name="CasellaDiTesto 13">
            <a:extLst>
              <a:ext uri="{FF2B5EF4-FFF2-40B4-BE49-F238E27FC236}">
                <a16:creationId xmlns:a16="http://schemas.microsoft.com/office/drawing/2014/main" id="{3FFB50EE-37C3-39A5-4224-BBD86F7C03C7}"/>
              </a:ext>
            </a:extLst>
          </p:cNvPr>
          <p:cNvSpPr txBox="1"/>
          <p:nvPr/>
        </p:nvSpPr>
        <p:spPr>
          <a:xfrm>
            <a:off x="1710003" y="2159285"/>
            <a:ext cx="3254829" cy="461665"/>
          </a:xfrm>
          <a:prstGeom prst="rect">
            <a:avLst/>
          </a:prstGeom>
          <a:noFill/>
        </p:spPr>
        <p:txBody>
          <a:bodyPr wrap="square" rtlCol="0">
            <a:spAutoFit/>
          </a:bodyPr>
          <a:lstStyle/>
          <a:p>
            <a:r>
              <a:rPr lang="it-IT" sz="2400" b="1" dirty="0" err="1"/>
              <a:t>Current</a:t>
            </a:r>
            <a:r>
              <a:rPr lang="it-IT" sz="2400" b="1" dirty="0"/>
              <a:t> </a:t>
            </a:r>
            <a:r>
              <a:rPr lang="it-IT" sz="2400" b="1" dirty="0" err="1"/>
              <a:t>approach</a:t>
            </a:r>
            <a:endParaRPr lang="it-IT" sz="2400" b="1" dirty="0"/>
          </a:p>
        </p:txBody>
      </p:sp>
      <p:pic>
        <p:nvPicPr>
          <p:cNvPr id="19" name="Immagine 18">
            <a:extLst>
              <a:ext uri="{FF2B5EF4-FFF2-40B4-BE49-F238E27FC236}">
                <a16:creationId xmlns:a16="http://schemas.microsoft.com/office/drawing/2014/main" id="{37561D05-5AC6-ACCB-8B88-37597E110DDC}"/>
              </a:ext>
            </a:extLst>
          </p:cNvPr>
          <p:cNvPicPr>
            <a:picLocks noChangeAspect="1"/>
          </p:cNvPicPr>
          <p:nvPr/>
        </p:nvPicPr>
        <p:blipFill rotWithShape="1">
          <a:blip r:embed="rId4"/>
          <a:srcRect l="14822" t="17460" r="19821" b="48571"/>
          <a:stretch/>
        </p:blipFill>
        <p:spPr>
          <a:xfrm>
            <a:off x="535979" y="3141651"/>
            <a:ext cx="6331670" cy="1851062"/>
          </a:xfrm>
          <a:prstGeom prst="rect">
            <a:avLst/>
          </a:prstGeom>
        </p:spPr>
      </p:pic>
      <p:pic>
        <p:nvPicPr>
          <p:cNvPr id="21" name="Immagine 20">
            <a:extLst>
              <a:ext uri="{FF2B5EF4-FFF2-40B4-BE49-F238E27FC236}">
                <a16:creationId xmlns:a16="http://schemas.microsoft.com/office/drawing/2014/main" id="{54016760-7AFD-3E92-A140-76F77B9DA5E0}"/>
              </a:ext>
            </a:extLst>
          </p:cNvPr>
          <p:cNvPicPr>
            <a:picLocks noChangeAspect="1"/>
          </p:cNvPicPr>
          <p:nvPr/>
        </p:nvPicPr>
        <p:blipFill rotWithShape="1">
          <a:blip r:embed="rId4"/>
          <a:srcRect l="14822" t="57758" r="19643" b="16458"/>
          <a:stretch/>
        </p:blipFill>
        <p:spPr>
          <a:xfrm>
            <a:off x="4470823" y="4565696"/>
            <a:ext cx="7307519" cy="1614089"/>
          </a:xfrm>
          <a:prstGeom prst="rect">
            <a:avLst/>
          </a:prstGeom>
        </p:spPr>
      </p:pic>
      <p:sp>
        <p:nvSpPr>
          <p:cNvPr id="22" name="Ovale 21">
            <a:extLst>
              <a:ext uri="{FF2B5EF4-FFF2-40B4-BE49-F238E27FC236}">
                <a16:creationId xmlns:a16="http://schemas.microsoft.com/office/drawing/2014/main" id="{F06554B2-8A94-986D-B35E-935D65219DAB}"/>
              </a:ext>
            </a:extLst>
          </p:cNvPr>
          <p:cNvSpPr/>
          <p:nvPr/>
        </p:nvSpPr>
        <p:spPr>
          <a:xfrm>
            <a:off x="6961100" y="2364962"/>
            <a:ext cx="1066548" cy="57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4" name="Connettore 2 23">
            <a:extLst>
              <a:ext uri="{FF2B5EF4-FFF2-40B4-BE49-F238E27FC236}">
                <a16:creationId xmlns:a16="http://schemas.microsoft.com/office/drawing/2014/main" id="{50D124EE-12B5-05C4-037B-CCA99C71010A}"/>
              </a:ext>
            </a:extLst>
          </p:cNvPr>
          <p:cNvCxnSpPr>
            <a:stCxn id="22" idx="4"/>
          </p:cNvCxnSpPr>
          <p:nvPr/>
        </p:nvCxnSpPr>
        <p:spPr>
          <a:xfrm flipH="1">
            <a:off x="7053023" y="2936583"/>
            <a:ext cx="441351" cy="8081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308BB6E5-4E2B-5F12-C83B-F8153A353A5B}"/>
              </a:ext>
            </a:extLst>
          </p:cNvPr>
          <p:cNvCxnSpPr/>
          <p:nvPr/>
        </p:nvCxnSpPr>
        <p:spPr>
          <a:xfrm>
            <a:off x="970722" y="3657600"/>
            <a:ext cx="473339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EC61CEC3-972F-DB61-2694-F5CF6B0D2102}"/>
              </a:ext>
            </a:extLst>
          </p:cNvPr>
          <p:cNvCxnSpPr>
            <a:cxnSpLocks/>
          </p:cNvCxnSpPr>
          <p:nvPr/>
        </p:nvCxnSpPr>
        <p:spPr>
          <a:xfrm>
            <a:off x="5084134" y="5159828"/>
            <a:ext cx="3863923"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29D8B6E1-58B8-97BF-08C7-847C8CE5DC9C}"/>
              </a:ext>
            </a:extLst>
          </p:cNvPr>
          <p:cNvSpPr txBox="1"/>
          <p:nvPr/>
        </p:nvSpPr>
        <p:spPr>
          <a:xfrm>
            <a:off x="870857" y="5191453"/>
            <a:ext cx="2982685" cy="1169551"/>
          </a:xfrm>
          <a:prstGeom prst="rect">
            <a:avLst/>
          </a:prstGeom>
          <a:noFill/>
          <a:ln>
            <a:solidFill>
              <a:schemeClr val="bg1">
                <a:lumMod val="95000"/>
              </a:schemeClr>
            </a:solidFill>
          </a:ln>
        </p:spPr>
        <p:txBody>
          <a:bodyPr wrap="square" rtlCol="0">
            <a:spAutoFit/>
          </a:bodyPr>
          <a:lstStyle/>
          <a:p>
            <a:r>
              <a:rPr lang="en-US" dirty="0">
                <a:solidFill>
                  <a:schemeClr val="dk1"/>
                </a:solidFill>
              </a:rPr>
              <a:t>View and Download services are required to make data sets available; this implies that at least two locators need to be expressed in the data set metadata</a:t>
            </a:r>
            <a:endParaRPr lang="it-IT" dirty="0">
              <a:solidFill>
                <a:schemeClr val="dk1"/>
              </a:solidFill>
            </a:endParaRPr>
          </a:p>
        </p:txBody>
      </p:sp>
    </p:spTree>
    <p:extLst>
      <p:ext uri="{BB962C8B-B14F-4D97-AF65-F5344CB8AC3E}">
        <p14:creationId xmlns:p14="http://schemas.microsoft.com/office/powerpoint/2010/main" val="2487020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28F895F-6DCC-A605-A1F0-E333775BD32B}"/>
              </a:ext>
            </a:extLst>
          </p:cNvPr>
          <p:cNvSpPr>
            <a:spLocks noGrp="1"/>
          </p:cNvSpPr>
          <p:nvPr>
            <p:ph type="title"/>
          </p:nvPr>
        </p:nvSpPr>
        <p:spPr/>
        <p:txBody>
          <a:bodyPr/>
          <a:lstStyle/>
          <a:p>
            <a:r>
              <a:rPr lang="en-US" dirty="0"/>
              <a:t>Part A: Data-Service Linking Simplification </a:t>
            </a:r>
            <a:endParaRPr lang="it-IT" dirty="0"/>
          </a:p>
        </p:txBody>
      </p:sp>
      <p:sp>
        <p:nvSpPr>
          <p:cNvPr id="4" name="CasellaDiTesto 3">
            <a:extLst>
              <a:ext uri="{FF2B5EF4-FFF2-40B4-BE49-F238E27FC236}">
                <a16:creationId xmlns:a16="http://schemas.microsoft.com/office/drawing/2014/main" id="{B43AFD27-AF99-AB85-DD06-BBA1EDA081A5}"/>
              </a:ext>
            </a:extLst>
          </p:cNvPr>
          <p:cNvSpPr txBox="1"/>
          <p:nvPr/>
        </p:nvSpPr>
        <p:spPr>
          <a:xfrm>
            <a:off x="277029" y="1529221"/>
            <a:ext cx="6678942" cy="461665"/>
          </a:xfrm>
          <a:prstGeom prst="rect">
            <a:avLst/>
          </a:prstGeom>
          <a:noFill/>
        </p:spPr>
        <p:txBody>
          <a:bodyPr wrap="square" rtlCol="0">
            <a:spAutoFit/>
          </a:bodyPr>
          <a:lstStyle/>
          <a:p>
            <a:r>
              <a:rPr lang="it-IT" sz="2400" b="1" dirty="0" err="1"/>
              <a:t>Simplification</a:t>
            </a:r>
            <a:r>
              <a:rPr lang="it-IT" sz="2400" b="1" dirty="0"/>
              <a:t> </a:t>
            </a:r>
            <a:r>
              <a:rPr lang="it-IT" sz="2400" b="1" dirty="0" err="1"/>
              <a:t>approach</a:t>
            </a:r>
            <a:r>
              <a:rPr lang="it-IT" sz="2400" b="1" dirty="0"/>
              <a:t> (</a:t>
            </a:r>
            <a:r>
              <a:rPr lang="it-IT" sz="2400" b="1" dirty="0" err="1"/>
              <a:t>resource</a:t>
            </a:r>
            <a:r>
              <a:rPr lang="it-IT" sz="2400" b="1" dirty="0"/>
              <a:t> locator)</a:t>
            </a:r>
          </a:p>
        </p:txBody>
      </p:sp>
      <p:sp>
        <p:nvSpPr>
          <p:cNvPr id="9" name="CasellaDiTesto 8">
            <a:extLst>
              <a:ext uri="{FF2B5EF4-FFF2-40B4-BE49-F238E27FC236}">
                <a16:creationId xmlns:a16="http://schemas.microsoft.com/office/drawing/2014/main" id="{B2C85224-8810-B85E-282A-65CBE471C6ED}"/>
              </a:ext>
            </a:extLst>
          </p:cNvPr>
          <p:cNvSpPr txBox="1"/>
          <p:nvPr/>
        </p:nvSpPr>
        <p:spPr>
          <a:xfrm>
            <a:off x="334733" y="2333920"/>
            <a:ext cx="8602438" cy="1323439"/>
          </a:xfrm>
          <a:prstGeom prst="rect">
            <a:avLst/>
          </a:prstGeom>
          <a:noFill/>
          <a:ln>
            <a:solidFill>
              <a:schemeClr val="bg1">
                <a:lumMod val="95000"/>
              </a:schemeClr>
            </a:solidFill>
          </a:ln>
        </p:spPr>
        <p:txBody>
          <a:bodyPr wrap="square" rtlCol="0">
            <a:spAutoFit/>
          </a:bodyPr>
          <a:lstStyle/>
          <a:p>
            <a:r>
              <a:rPr lang="en-US" sz="2000" b="0" i="0" dirty="0">
                <a:solidFill>
                  <a:srgbClr val="4D4D4D"/>
                </a:solidFill>
                <a:effectLst/>
                <a:latin typeface="-apple-system"/>
              </a:rPr>
              <a:t>In case of </a:t>
            </a:r>
            <a:r>
              <a:rPr lang="en-US" sz="2000" b="1" i="0" dirty="0">
                <a:solidFill>
                  <a:srgbClr val="4D4D4D"/>
                </a:solidFill>
                <a:effectLst/>
                <a:latin typeface="-apple-system"/>
              </a:rPr>
              <a:t>View and Download services</a:t>
            </a:r>
            <a:r>
              <a:rPr lang="en-US" sz="2000" b="0" i="0" dirty="0">
                <a:solidFill>
                  <a:srgbClr val="4D4D4D"/>
                </a:solidFill>
                <a:effectLst/>
                <a:latin typeface="-apple-system"/>
              </a:rPr>
              <a:t>, for the resource locator:</a:t>
            </a:r>
          </a:p>
          <a:p>
            <a:pPr marL="285750" indent="-285750">
              <a:buFont typeface="Arial" panose="020B0604020202020204" pitchFamily="34" charset="0"/>
              <a:buChar char="•"/>
            </a:pPr>
            <a:r>
              <a:rPr lang="en-US" sz="2000" dirty="0">
                <a:solidFill>
                  <a:srgbClr val="4D4D4D"/>
                </a:solidFill>
                <a:latin typeface="-apple-system"/>
              </a:rPr>
              <a:t>the element </a:t>
            </a:r>
            <a:r>
              <a:rPr lang="en-US" sz="2000" b="1" dirty="0" err="1">
                <a:solidFill>
                  <a:srgbClr val="4D4D4D"/>
                </a:solidFill>
                <a:latin typeface="-apple-system"/>
              </a:rPr>
              <a:t>gmd:URL</a:t>
            </a:r>
            <a:r>
              <a:rPr lang="en-US" sz="2000" b="1" dirty="0">
                <a:solidFill>
                  <a:srgbClr val="4D4D4D"/>
                </a:solidFill>
                <a:latin typeface="-apple-system"/>
              </a:rPr>
              <a:t> </a:t>
            </a:r>
            <a:r>
              <a:rPr lang="en-US" sz="2000" dirty="0">
                <a:solidFill>
                  <a:srgbClr val="4D4D4D"/>
                </a:solidFill>
                <a:latin typeface="-apple-system"/>
              </a:rPr>
              <a:t>SHALL point to the response of the Get View/Download Service Metadata (</a:t>
            </a:r>
            <a:r>
              <a:rPr lang="en-US" sz="2000" dirty="0" err="1">
                <a:solidFill>
                  <a:srgbClr val="4D4D4D"/>
                </a:solidFill>
                <a:latin typeface="-apple-system"/>
              </a:rPr>
              <a:t>GetCapabilities</a:t>
            </a:r>
            <a:r>
              <a:rPr lang="en-US" sz="2000" dirty="0">
                <a:solidFill>
                  <a:srgbClr val="4D4D4D"/>
                </a:solidFill>
                <a:latin typeface="-apple-system"/>
              </a:rPr>
              <a:t>);</a:t>
            </a:r>
          </a:p>
          <a:p>
            <a:pPr marL="285750" indent="-285750">
              <a:buFont typeface="Arial" panose="020B0604020202020204" pitchFamily="34" charset="0"/>
              <a:buChar char="•"/>
            </a:pPr>
            <a:r>
              <a:rPr lang="en-US" sz="2000" dirty="0">
                <a:solidFill>
                  <a:srgbClr val="4D4D4D"/>
                </a:solidFill>
                <a:latin typeface="-apple-system"/>
              </a:rPr>
              <a:t>the elements </a:t>
            </a:r>
            <a:r>
              <a:rPr lang="en-US" sz="2000" b="1" dirty="0" err="1">
                <a:solidFill>
                  <a:srgbClr val="4D4D4D"/>
                </a:solidFill>
                <a:latin typeface="-apple-system"/>
              </a:rPr>
              <a:t>gmd:protocol</a:t>
            </a:r>
            <a:r>
              <a:rPr lang="en-US" sz="2000" dirty="0">
                <a:solidFill>
                  <a:srgbClr val="4D4D4D"/>
                </a:solidFill>
                <a:latin typeface="-apple-system"/>
              </a:rPr>
              <a:t> and </a:t>
            </a:r>
            <a:r>
              <a:rPr lang="en-US" sz="2000" b="1" dirty="0" err="1">
                <a:solidFill>
                  <a:srgbClr val="4D4D4D"/>
                </a:solidFill>
                <a:latin typeface="-apple-system"/>
              </a:rPr>
              <a:t>gmd:applicationProfile</a:t>
            </a:r>
            <a:r>
              <a:rPr lang="en-US" sz="2000" b="1" dirty="0">
                <a:solidFill>
                  <a:srgbClr val="4D4D4D"/>
                </a:solidFill>
                <a:latin typeface="-apple-system"/>
              </a:rPr>
              <a:t> </a:t>
            </a:r>
            <a:r>
              <a:rPr lang="en-US" sz="2000" dirty="0">
                <a:solidFill>
                  <a:srgbClr val="4D4D4D"/>
                </a:solidFill>
                <a:latin typeface="-apple-system"/>
              </a:rPr>
              <a:t>SHALL be present</a:t>
            </a:r>
            <a:endParaRPr lang="en-US" sz="2000" b="0" i="0" dirty="0">
              <a:solidFill>
                <a:srgbClr val="4D4D4D"/>
              </a:solidFill>
              <a:effectLst/>
              <a:latin typeface="-apple-system"/>
            </a:endParaRPr>
          </a:p>
        </p:txBody>
      </p:sp>
      <p:graphicFrame>
        <p:nvGraphicFramePr>
          <p:cNvPr id="14" name="Tabella 13">
            <a:extLst>
              <a:ext uri="{FF2B5EF4-FFF2-40B4-BE49-F238E27FC236}">
                <a16:creationId xmlns:a16="http://schemas.microsoft.com/office/drawing/2014/main" id="{3DCECA46-1F86-C212-0E5C-F8ECA095BB70}"/>
              </a:ext>
            </a:extLst>
          </p:cNvPr>
          <p:cNvGraphicFramePr>
            <a:graphicFrameLocks noGrp="1"/>
          </p:cNvGraphicFramePr>
          <p:nvPr>
            <p:extLst>
              <p:ext uri="{D42A27DB-BD31-4B8C-83A1-F6EECF244321}">
                <p14:modId xmlns:p14="http://schemas.microsoft.com/office/powerpoint/2010/main" val="4273697237"/>
              </p:ext>
            </p:extLst>
          </p:nvPr>
        </p:nvGraphicFramePr>
        <p:xfrm>
          <a:off x="413657" y="3728178"/>
          <a:ext cx="9590315" cy="2575560"/>
        </p:xfrm>
        <a:graphic>
          <a:graphicData uri="http://schemas.openxmlformats.org/drawingml/2006/table">
            <a:tbl>
              <a:tblPr firstRow="1" bandRow="1">
                <a:tableStyleId>{21E4AEA4-8DFA-4A89-87EB-49C32662AFE0}</a:tableStyleId>
              </a:tblPr>
              <a:tblGrid>
                <a:gridCol w="3377024">
                  <a:extLst>
                    <a:ext uri="{9D8B030D-6E8A-4147-A177-3AD203B41FA5}">
                      <a16:colId xmlns:a16="http://schemas.microsoft.com/office/drawing/2014/main" val="68216831"/>
                    </a:ext>
                  </a:extLst>
                </a:gridCol>
                <a:gridCol w="6213291">
                  <a:extLst>
                    <a:ext uri="{9D8B030D-6E8A-4147-A177-3AD203B41FA5}">
                      <a16:colId xmlns:a16="http://schemas.microsoft.com/office/drawing/2014/main" val="829655073"/>
                    </a:ext>
                  </a:extLst>
                </a:gridCol>
              </a:tblGrid>
              <a:tr h="370840">
                <a:tc>
                  <a:txBody>
                    <a:bodyPr/>
                    <a:lstStyle/>
                    <a:p>
                      <a:pPr algn="l"/>
                      <a:r>
                        <a:rPr lang="it-IT" dirty="0"/>
                        <a:t> metadata </a:t>
                      </a:r>
                      <a:r>
                        <a:rPr lang="it-IT" dirty="0" err="1"/>
                        <a:t>element</a:t>
                      </a:r>
                      <a:endParaRPr lang="it-IT" dirty="0"/>
                    </a:p>
                  </a:txBody>
                  <a:tcPr anchor="ctr"/>
                </a:tc>
                <a:tc>
                  <a:txBody>
                    <a:bodyPr/>
                    <a:lstStyle/>
                    <a:p>
                      <a:pPr algn="l"/>
                      <a:r>
                        <a:rPr lang="it-IT" dirty="0"/>
                        <a:t>Encoding</a:t>
                      </a:r>
                    </a:p>
                  </a:txBody>
                  <a:tcPr anchor="ctr"/>
                </a:tc>
                <a:extLst>
                  <a:ext uri="{0D108BD9-81ED-4DB2-BD59-A6C34878D82A}">
                    <a16:rowId xmlns:a16="http://schemas.microsoft.com/office/drawing/2014/main" val="2798725907"/>
                  </a:ext>
                </a:extLst>
              </a:tr>
              <a:tr h="370840">
                <a:tc rowSpan="2">
                  <a:txBody>
                    <a:bodyPr/>
                    <a:lstStyle/>
                    <a:p>
                      <a:pPr algn="l"/>
                      <a:r>
                        <a:rPr lang="it-IT" sz="1800" b="1" dirty="0"/>
                        <a:t>&lt;</a:t>
                      </a:r>
                      <a:r>
                        <a:rPr lang="it-IT" sz="1800" b="1" dirty="0" err="1"/>
                        <a:t>gmd:protocol</a:t>
                      </a:r>
                      <a:r>
                        <a:rPr lang="it-IT" sz="1800" b="1" dirty="0"/>
                        <a:t>&gt;</a:t>
                      </a:r>
                    </a:p>
                  </a:txBody>
                  <a:tcPr anchor="ctr"/>
                </a:tc>
                <a:tc>
                  <a:txBody>
                    <a:bodyPr/>
                    <a:lstStyle/>
                    <a:p>
                      <a:pPr algn="l"/>
                      <a:r>
                        <a:rPr lang="it-IT" b="1" dirty="0" err="1"/>
                        <a:t>gmx:Anchor</a:t>
                      </a:r>
                      <a:r>
                        <a:rPr lang="it-IT" dirty="0"/>
                        <a:t> </a:t>
                      </a:r>
                      <a:r>
                        <a:rPr lang="it-IT" dirty="0" err="1"/>
                        <a:t>pointing</a:t>
                      </a:r>
                      <a:r>
                        <a:rPr lang="it-IT" dirty="0"/>
                        <a:t> to the URI coming from </a:t>
                      </a:r>
                      <a:r>
                        <a:rPr lang="it-IT" dirty="0">
                          <a:hlinkClick r:id="rId2"/>
                        </a:rPr>
                        <a:t>https://inspire.ec.europa.eu/metadata-codelist/ProtocolValue</a:t>
                      </a:r>
                      <a:r>
                        <a:rPr lang="it-IT" dirty="0"/>
                        <a:t> </a:t>
                      </a:r>
                    </a:p>
                  </a:txBody>
                  <a:tcPr anchor="ctr"/>
                </a:tc>
                <a:extLst>
                  <a:ext uri="{0D108BD9-81ED-4DB2-BD59-A6C34878D82A}">
                    <a16:rowId xmlns:a16="http://schemas.microsoft.com/office/drawing/2014/main" val="2594960400"/>
                  </a:ext>
                </a:extLst>
              </a:tr>
              <a:tr h="370840">
                <a:tc vMerge="1">
                  <a:txBody>
                    <a:bodyPr/>
                    <a:lstStyle/>
                    <a:p>
                      <a:pPr algn="l"/>
                      <a:endParaRPr lang="it-IT" dirty="0"/>
                    </a:p>
                  </a:txBody>
                  <a:tcPr anchor="ctr"/>
                </a:tc>
                <a:tc>
                  <a:txBody>
                    <a:bodyPr/>
                    <a:lstStyle/>
                    <a:p>
                      <a:pPr algn="l"/>
                      <a:r>
                        <a:rPr lang="it-IT" b="1" dirty="0" err="1"/>
                        <a:t>gco:CharacterString</a:t>
                      </a:r>
                      <a:r>
                        <a:rPr lang="it-IT" dirty="0"/>
                        <a:t> with the </a:t>
                      </a:r>
                      <a:r>
                        <a:rPr lang="it-IT" dirty="0" err="1"/>
                        <a:t>value</a:t>
                      </a:r>
                      <a:r>
                        <a:rPr lang="it-IT" dirty="0"/>
                        <a:t> of the label in the metadata </a:t>
                      </a:r>
                      <a:r>
                        <a:rPr lang="it-IT" dirty="0" err="1"/>
                        <a:t>language</a:t>
                      </a:r>
                      <a:endParaRPr lang="it-IT" dirty="0"/>
                    </a:p>
                  </a:txBody>
                  <a:tcPr anchor="ctr"/>
                </a:tc>
                <a:extLst>
                  <a:ext uri="{0D108BD9-81ED-4DB2-BD59-A6C34878D82A}">
                    <a16:rowId xmlns:a16="http://schemas.microsoft.com/office/drawing/2014/main" val="2983111611"/>
                  </a:ext>
                </a:extLst>
              </a:tr>
              <a:tr h="370840">
                <a:tc rowSpan="2">
                  <a:txBody>
                    <a:bodyPr/>
                    <a:lstStyle/>
                    <a:p>
                      <a:pPr algn="l"/>
                      <a:r>
                        <a:rPr lang="it-IT" sz="1800" b="1" dirty="0"/>
                        <a:t>&lt;</a:t>
                      </a:r>
                      <a:r>
                        <a:rPr lang="it-IT" sz="1800" b="1" dirty="0" err="1"/>
                        <a:t>gmd:applicationProfile</a:t>
                      </a:r>
                      <a:r>
                        <a:rPr lang="it-IT" sz="1800" b="1" dirty="0"/>
                        <a:t>&gt;</a:t>
                      </a:r>
                    </a:p>
                  </a:txBody>
                  <a:tcPr anchor="ctr"/>
                </a:tc>
                <a:tc>
                  <a:txBody>
                    <a:bodyPr/>
                    <a:lstStyle/>
                    <a:p>
                      <a:pPr algn="l"/>
                      <a:r>
                        <a:rPr lang="it-IT" b="1" dirty="0" err="1"/>
                        <a:t>gmx:Anchor</a:t>
                      </a:r>
                      <a:r>
                        <a:rPr lang="it-IT" dirty="0"/>
                        <a:t> </a:t>
                      </a:r>
                      <a:r>
                        <a:rPr lang="it-IT" dirty="0" err="1"/>
                        <a:t>pointing</a:t>
                      </a:r>
                      <a:r>
                        <a:rPr lang="it-IT" dirty="0"/>
                        <a:t> to the URI </a:t>
                      </a:r>
                      <a:r>
                        <a:rPr lang="it-IT" dirty="0">
                          <a:hlinkClick r:id="rId3"/>
                        </a:rPr>
                        <a:t>https://inspire.ec.europa.eu/metadata-codelist/SpatialDataServiceType/view</a:t>
                      </a:r>
                      <a:r>
                        <a:rPr lang="it-IT" dirty="0"/>
                        <a:t> or </a:t>
                      </a:r>
                      <a:r>
                        <a:rPr lang="it-IT" dirty="0">
                          <a:hlinkClick r:id="rId4"/>
                        </a:rPr>
                        <a:t>https://inspire.ec.europa.eu/metadata-codelist/SpatialDataServiceType/download</a:t>
                      </a:r>
                      <a:r>
                        <a:rPr lang="it-IT" dirty="0"/>
                        <a:t> </a:t>
                      </a:r>
                    </a:p>
                  </a:txBody>
                  <a:tcPr anchor="ctr"/>
                </a:tc>
                <a:extLst>
                  <a:ext uri="{0D108BD9-81ED-4DB2-BD59-A6C34878D82A}">
                    <a16:rowId xmlns:a16="http://schemas.microsoft.com/office/drawing/2014/main" val="19324560"/>
                  </a:ext>
                </a:extLst>
              </a:tr>
              <a:tr h="370840">
                <a:tc vMerge="1">
                  <a:txBody>
                    <a:bodyPr/>
                    <a:lstStyle/>
                    <a:p>
                      <a:pPr algn="l"/>
                      <a:r>
                        <a:rPr lang="it-IT" dirty="0"/>
                        <a:t>Resource Locator</a:t>
                      </a:r>
                    </a:p>
                  </a:txBody>
                  <a:tcPr anchor="ctr"/>
                </a:tc>
                <a:tc>
                  <a:txBody>
                    <a:bodyPr/>
                    <a:lstStyle/>
                    <a:p>
                      <a:pPr algn="l"/>
                      <a:r>
                        <a:rPr lang="it-IT" b="1" dirty="0" err="1"/>
                        <a:t>gco:CharacterString</a:t>
                      </a:r>
                      <a:r>
                        <a:rPr lang="it-IT" dirty="0"/>
                        <a:t> with the </a:t>
                      </a:r>
                      <a:r>
                        <a:rPr lang="it-IT" dirty="0" err="1"/>
                        <a:t>value</a:t>
                      </a:r>
                      <a:r>
                        <a:rPr lang="it-IT" dirty="0"/>
                        <a:t> of the label in the metadata </a:t>
                      </a:r>
                      <a:r>
                        <a:rPr lang="it-IT" dirty="0" err="1"/>
                        <a:t>language</a:t>
                      </a:r>
                      <a:endParaRPr lang="it-IT" dirty="0"/>
                    </a:p>
                  </a:txBody>
                  <a:tcPr anchor="ctr"/>
                </a:tc>
                <a:extLst>
                  <a:ext uri="{0D108BD9-81ED-4DB2-BD59-A6C34878D82A}">
                    <a16:rowId xmlns:a16="http://schemas.microsoft.com/office/drawing/2014/main" val="2069107488"/>
                  </a:ext>
                </a:extLst>
              </a:tr>
            </a:tbl>
          </a:graphicData>
        </a:graphic>
      </p:graphicFrame>
      <p:pic>
        <p:nvPicPr>
          <p:cNvPr id="15" name="Immagine 14">
            <a:extLst>
              <a:ext uri="{FF2B5EF4-FFF2-40B4-BE49-F238E27FC236}">
                <a16:creationId xmlns:a16="http://schemas.microsoft.com/office/drawing/2014/main" id="{584E73FD-E433-25B0-5133-C0A454BEB625}"/>
              </a:ext>
            </a:extLst>
          </p:cNvPr>
          <p:cNvPicPr>
            <a:picLocks noChangeAspect="1"/>
          </p:cNvPicPr>
          <p:nvPr/>
        </p:nvPicPr>
        <p:blipFill>
          <a:blip r:embed="rId5"/>
          <a:stretch>
            <a:fillRect/>
          </a:stretch>
        </p:blipFill>
        <p:spPr>
          <a:xfrm>
            <a:off x="7859308" y="1423111"/>
            <a:ext cx="1215000" cy="1215000"/>
          </a:xfrm>
          <a:prstGeom prst="rect">
            <a:avLst/>
          </a:prstGeom>
        </p:spPr>
      </p:pic>
      <p:sp>
        <p:nvSpPr>
          <p:cNvPr id="16" name="CasellaDiTesto 15">
            <a:extLst>
              <a:ext uri="{FF2B5EF4-FFF2-40B4-BE49-F238E27FC236}">
                <a16:creationId xmlns:a16="http://schemas.microsoft.com/office/drawing/2014/main" id="{5C43B7A2-B3BA-BEEC-C761-8711A11A3061}"/>
              </a:ext>
            </a:extLst>
          </p:cNvPr>
          <p:cNvSpPr txBox="1"/>
          <p:nvPr/>
        </p:nvSpPr>
        <p:spPr>
          <a:xfrm>
            <a:off x="8080482" y="2362658"/>
            <a:ext cx="1057760" cy="253916"/>
          </a:xfrm>
          <a:prstGeom prst="rect">
            <a:avLst/>
          </a:prstGeom>
          <a:noFill/>
        </p:spPr>
        <p:txBody>
          <a:bodyPr wrap="square" rtlCol="0">
            <a:spAutoFit/>
          </a:bodyPr>
          <a:lstStyle/>
          <a:p>
            <a:r>
              <a:rPr lang="it-IT" sz="1050" b="1" dirty="0">
                <a:solidFill>
                  <a:srgbClr val="FF0000"/>
                </a:solidFill>
              </a:rPr>
              <a:t>ID DATASET</a:t>
            </a:r>
          </a:p>
        </p:txBody>
      </p:sp>
      <p:sp>
        <p:nvSpPr>
          <p:cNvPr id="17" name="CasellaDiTesto 16">
            <a:extLst>
              <a:ext uri="{FF2B5EF4-FFF2-40B4-BE49-F238E27FC236}">
                <a16:creationId xmlns:a16="http://schemas.microsoft.com/office/drawing/2014/main" id="{375CA448-B5EE-9F62-DC57-6DB5BA64ADC3}"/>
              </a:ext>
            </a:extLst>
          </p:cNvPr>
          <p:cNvSpPr txBox="1"/>
          <p:nvPr/>
        </p:nvSpPr>
        <p:spPr>
          <a:xfrm>
            <a:off x="8042542" y="1431281"/>
            <a:ext cx="848532" cy="415498"/>
          </a:xfrm>
          <a:prstGeom prst="rect">
            <a:avLst/>
          </a:prstGeom>
          <a:noFill/>
        </p:spPr>
        <p:txBody>
          <a:bodyPr wrap="square" rtlCol="0">
            <a:spAutoFit/>
          </a:bodyPr>
          <a:lstStyle/>
          <a:p>
            <a:r>
              <a:rPr lang="it-IT" sz="1000" b="1" dirty="0">
                <a:solidFill>
                  <a:schemeClr val="tx1"/>
                </a:solidFill>
              </a:rPr>
              <a:t>Data set </a:t>
            </a:r>
            <a:r>
              <a:rPr lang="it-IT" sz="1000" b="1" dirty="0" err="1">
                <a:solidFill>
                  <a:schemeClr val="tx1"/>
                </a:solidFill>
              </a:rPr>
              <a:t>metadata</a:t>
            </a:r>
            <a:endParaRPr lang="it-IT" sz="1000" b="1" dirty="0">
              <a:solidFill>
                <a:schemeClr val="tx1"/>
              </a:solidFill>
            </a:endParaRPr>
          </a:p>
        </p:txBody>
      </p:sp>
      <p:pic>
        <p:nvPicPr>
          <p:cNvPr id="18" name="Immagine 17">
            <a:extLst>
              <a:ext uri="{FF2B5EF4-FFF2-40B4-BE49-F238E27FC236}">
                <a16:creationId xmlns:a16="http://schemas.microsoft.com/office/drawing/2014/main" id="{EA38DCE6-24E1-1823-A373-8236FDC7B767}"/>
              </a:ext>
            </a:extLst>
          </p:cNvPr>
          <p:cNvPicPr>
            <a:picLocks noChangeAspect="1"/>
          </p:cNvPicPr>
          <p:nvPr/>
        </p:nvPicPr>
        <p:blipFill>
          <a:blip r:embed="rId6">
            <a:clrChange>
              <a:clrFrom>
                <a:srgbClr val="FFFFFF">
                  <a:alpha val="0"/>
                </a:srgbClr>
              </a:clrFrom>
              <a:clrTo>
                <a:srgbClr val="FFFFFF">
                  <a:alpha val="0"/>
                </a:srgbClr>
              </a:clrTo>
            </a:clrChange>
          </a:blip>
          <a:stretch>
            <a:fillRect/>
          </a:stretch>
        </p:blipFill>
        <p:spPr>
          <a:xfrm>
            <a:off x="10583203" y="1423111"/>
            <a:ext cx="1215000" cy="1215000"/>
          </a:xfrm>
          <a:prstGeom prst="rect">
            <a:avLst/>
          </a:prstGeom>
        </p:spPr>
      </p:pic>
      <p:sp>
        <p:nvSpPr>
          <p:cNvPr id="19" name="CasellaDiTesto 18">
            <a:extLst>
              <a:ext uri="{FF2B5EF4-FFF2-40B4-BE49-F238E27FC236}">
                <a16:creationId xmlns:a16="http://schemas.microsoft.com/office/drawing/2014/main" id="{D7B4068D-759F-ECB6-BE57-79280E6742BA}"/>
              </a:ext>
            </a:extLst>
          </p:cNvPr>
          <p:cNvSpPr txBox="1"/>
          <p:nvPr/>
        </p:nvSpPr>
        <p:spPr>
          <a:xfrm>
            <a:off x="10774968" y="1449571"/>
            <a:ext cx="848532" cy="415498"/>
          </a:xfrm>
          <a:prstGeom prst="rect">
            <a:avLst/>
          </a:prstGeom>
          <a:noFill/>
        </p:spPr>
        <p:txBody>
          <a:bodyPr wrap="square" rtlCol="0">
            <a:spAutoFit/>
          </a:bodyPr>
          <a:lstStyle/>
          <a:p>
            <a:r>
              <a:rPr lang="it-IT" sz="1000" b="1" dirty="0">
                <a:solidFill>
                  <a:schemeClr val="tx1"/>
                </a:solidFill>
              </a:rPr>
              <a:t>Service </a:t>
            </a:r>
            <a:r>
              <a:rPr lang="it-IT" sz="1000" b="1" dirty="0" err="1">
                <a:solidFill>
                  <a:schemeClr val="tx1"/>
                </a:solidFill>
              </a:rPr>
              <a:t>metadata</a:t>
            </a:r>
            <a:endParaRPr lang="it-IT" sz="1000" b="1" dirty="0">
              <a:solidFill>
                <a:schemeClr val="tx1"/>
              </a:solidFill>
            </a:endParaRPr>
          </a:p>
        </p:txBody>
      </p:sp>
      <p:cxnSp>
        <p:nvCxnSpPr>
          <p:cNvPr id="20" name="Connettore 2 19">
            <a:extLst>
              <a:ext uri="{FF2B5EF4-FFF2-40B4-BE49-F238E27FC236}">
                <a16:creationId xmlns:a16="http://schemas.microsoft.com/office/drawing/2014/main" id="{EDD22266-621C-1561-9F92-3B4991A34D99}"/>
              </a:ext>
            </a:extLst>
          </p:cNvPr>
          <p:cNvCxnSpPr>
            <a:cxnSpLocks/>
          </p:cNvCxnSpPr>
          <p:nvPr/>
        </p:nvCxnSpPr>
        <p:spPr>
          <a:xfrm flipH="1" flipV="1">
            <a:off x="9074310" y="1828104"/>
            <a:ext cx="1444961" cy="41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A7334FF3-6E00-BD99-8986-4EA8F1649282}"/>
              </a:ext>
            </a:extLst>
          </p:cNvPr>
          <p:cNvSpPr txBox="1"/>
          <p:nvPr/>
        </p:nvSpPr>
        <p:spPr>
          <a:xfrm>
            <a:off x="9295481" y="1572737"/>
            <a:ext cx="1066548" cy="253916"/>
          </a:xfrm>
          <a:prstGeom prst="rect">
            <a:avLst/>
          </a:prstGeom>
          <a:noFill/>
        </p:spPr>
        <p:txBody>
          <a:bodyPr wrap="square" rtlCol="0">
            <a:spAutoFit/>
          </a:bodyPr>
          <a:lstStyle/>
          <a:p>
            <a:r>
              <a:rPr lang="it-IT" sz="1050" b="1" dirty="0" err="1">
                <a:solidFill>
                  <a:schemeClr val="accent1">
                    <a:lumMod val="50000"/>
                  </a:schemeClr>
                </a:solidFill>
              </a:rPr>
              <a:t>OperatesOn</a:t>
            </a:r>
            <a:endParaRPr lang="it-IT" sz="1050" b="1" dirty="0">
              <a:solidFill>
                <a:schemeClr val="accent1">
                  <a:lumMod val="50000"/>
                </a:schemeClr>
              </a:solidFill>
            </a:endParaRPr>
          </a:p>
        </p:txBody>
      </p:sp>
      <p:cxnSp>
        <p:nvCxnSpPr>
          <p:cNvPr id="22" name="Connettore 2 21">
            <a:extLst>
              <a:ext uri="{FF2B5EF4-FFF2-40B4-BE49-F238E27FC236}">
                <a16:creationId xmlns:a16="http://schemas.microsoft.com/office/drawing/2014/main" id="{8ADFDFD6-92A7-E63C-ED71-A459006A612A}"/>
              </a:ext>
            </a:extLst>
          </p:cNvPr>
          <p:cNvCxnSpPr>
            <a:cxnSpLocks/>
          </p:cNvCxnSpPr>
          <p:nvPr/>
        </p:nvCxnSpPr>
        <p:spPr>
          <a:xfrm>
            <a:off x="9142506" y="2370468"/>
            <a:ext cx="1376765" cy="192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CCF1DF5C-0AE6-CDBC-2BD2-F846DEF3326C}"/>
              </a:ext>
            </a:extLst>
          </p:cNvPr>
          <p:cNvSpPr txBox="1"/>
          <p:nvPr/>
        </p:nvSpPr>
        <p:spPr>
          <a:xfrm>
            <a:off x="9263516" y="2125478"/>
            <a:ext cx="1066548" cy="253916"/>
          </a:xfrm>
          <a:prstGeom prst="rect">
            <a:avLst/>
          </a:prstGeom>
          <a:noFill/>
        </p:spPr>
        <p:txBody>
          <a:bodyPr wrap="square" rtlCol="0">
            <a:spAutoFit/>
          </a:bodyPr>
          <a:lstStyle/>
          <a:p>
            <a:r>
              <a:rPr lang="it-IT" sz="1050" b="1" dirty="0">
                <a:solidFill>
                  <a:schemeClr val="accent1">
                    <a:lumMod val="50000"/>
                  </a:schemeClr>
                </a:solidFill>
              </a:rPr>
              <a:t>Service URL</a:t>
            </a:r>
          </a:p>
        </p:txBody>
      </p:sp>
      <p:pic>
        <p:nvPicPr>
          <p:cNvPr id="25" name="Immagine 24">
            <a:extLst>
              <a:ext uri="{FF2B5EF4-FFF2-40B4-BE49-F238E27FC236}">
                <a16:creationId xmlns:a16="http://schemas.microsoft.com/office/drawing/2014/main" id="{9FE5B089-1867-E67B-6996-EB7D4A98ACF7}"/>
              </a:ext>
            </a:extLst>
          </p:cNvPr>
          <p:cNvPicPr>
            <a:picLocks noChangeAspect="1"/>
          </p:cNvPicPr>
          <p:nvPr/>
        </p:nvPicPr>
        <p:blipFill>
          <a:blip r:embed="rId7"/>
          <a:stretch>
            <a:fillRect/>
          </a:stretch>
        </p:blipFill>
        <p:spPr>
          <a:xfrm>
            <a:off x="10668105" y="1529221"/>
            <a:ext cx="1062257" cy="1062257"/>
          </a:xfrm>
          <a:prstGeom prst="rect">
            <a:avLst/>
          </a:prstGeom>
        </p:spPr>
      </p:pic>
    </p:spTree>
    <p:extLst>
      <p:ext uri="{BB962C8B-B14F-4D97-AF65-F5344CB8AC3E}">
        <p14:creationId xmlns:p14="http://schemas.microsoft.com/office/powerpoint/2010/main" val="40496841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0DBDF8F-F829-7754-1168-CC89422C41E8}"/>
              </a:ext>
            </a:extLst>
          </p:cNvPr>
          <p:cNvSpPr>
            <a:spLocks noGrp="1"/>
          </p:cNvSpPr>
          <p:nvPr>
            <p:ph type="title"/>
          </p:nvPr>
        </p:nvSpPr>
        <p:spPr/>
        <p:txBody>
          <a:bodyPr/>
          <a:lstStyle/>
          <a:p>
            <a:r>
              <a:rPr lang="en-US" dirty="0"/>
              <a:t>Part A: Data-Service Linking Simplification </a:t>
            </a:r>
            <a:endParaRPr lang="it-IT" dirty="0"/>
          </a:p>
        </p:txBody>
      </p:sp>
      <p:sp>
        <p:nvSpPr>
          <p:cNvPr id="6" name="CasellaDiTesto 5">
            <a:extLst>
              <a:ext uri="{FF2B5EF4-FFF2-40B4-BE49-F238E27FC236}">
                <a16:creationId xmlns:a16="http://schemas.microsoft.com/office/drawing/2014/main" id="{2CA3B98E-EA4D-B7E4-4D34-4246700296E4}"/>
              </a:ext>
            </a:extLst>
          </p:cNvPr>
          <p:cNvSpPr txBox="1"/>
          <p:nvPr/>
        </p:nvSpPr>
        <p:spPr>
          <a:xfrm>
            <a:off x="611493" y="2082231"/>
            <a:ext cx="10949135" cy="4616648"/>
          </a:xfrm>
          <a:prstGeom prst="rect">
            <a:avLst/>
          </a:prstGeom>
          <a:noFill/>
        </p:spPr>
        <p:txBody>
          <a:bodyPr wrap="square">
            <a:spAutoFit/>
          </a:bodyPr>
          <a:lstStyle/>
          <a:p>
            <a:pPr algn="l"/>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gmd:transferOptions</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gmd:MD_DigitalTransferOptions</a:t>
            </a:r>
            <a:r>
              <a:rPr lang="it-IT" b="0" i="0" dirty="0">
                <a:effectLst/>
                <a:latin typeface="Courier New" panose="02070309020205020404" pitchFamily="49" charset="0"/>
              </a:rPr>
              <a:t>&gt;</a:t>
            </a:r>
          </a:p>
          <a:p>
            <a:pPr algn="l"/>
            <a:r>
              <a:rPr lang="it-IT" dirty="0">
                <a:latin typeface="Courier New" panose="02070309020205020404" pitchFamily="49" charset="0"/>
              </a:rPr>
              <a:t>      </a:t>
            </a:r>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gmd:onLine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gmd:CI_OnlineResource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gmd:linkage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gmd:URL</a:t>
            </a:r>
            <a:r>
              <a:rPr lang="it-IT" b="0" i="0" dirty="0">
                <a:effectLst/>
                <a:latin typeface="Courier New" panose="02070309020205020404" pitchFamily="49" charset="0"/>
              </a:rPr>
              <a:t>&gt;</a:t>
            </a:r>
            <a:r>
              <a:rPr lang="it-IT" b="1" i="0" dirty="0">
                <a:effectLst/>
                <a:highlight>
                  <a:srgbClr val="FEF2CD"/>
                </a:highlight>
                <a:latin typeface="Courier New" panose="02070309020205020404" pitchFamily="49" charset="0"/>
              </a:rPr>
              <a:t>https://geoservizi.regione.liguria.it/</a:t>
            </a:r>
            <a:r>
              <a:rPr lang="it-IT" b="1" i="0" dirty="0" err="1">
                <a:effectLst/>
                <a:highlight>
                  <a:srgbClr val="FEF2CD"/>
                </a:highlight>
                <a:latin typeface="Courier New" panose="02070309020205020404" pitchFamily="49" charset="0"/>
              </a:rPr>
              <a:t>geoserver</a:t>
            </a:r>
            <a:r>
              <a:rPr lang="it-IT" b="1" i="0" dirty="0">
                <a:effectLst/>
                <a:highlight>
                  <a:srgbClr val="FEF2CD"/>
                </a:highlight>
                <a:latin typeface="Courier New" panose="02070309020205020404" pitchFamily="49" charset="0"/>
              </a:rPr>
              <a:t>/M1743/</a:t>
            </a:r>
            <a:r>
              <a:rPr lang="it-IT" b="1" i="0" dirty="0" err="1">
                <a:effectLst/>
                <a:highlight>
                  <a:srgbClr val="FEF2CD"/>
                </a:highlight>
                <a:latin typeface="Courier New" panose="02070309020205020404" pitchFamily="49" charset="0"/>
              </a:rPr>
              <a:t>wms?version</a:t>
            </a:r>
            <a:r>
              <a:rPr lang="it-IT" b="1" i="0" dirty="0">
                <a:effectLst/>
                <a:highlight>
                  <a:srgbClr val="FEF2CD"/>
                </a:highlight>
                <a:latin typeface="Courier New" panose="02070309020205020404" pitchFamily="49" charset="0"/>
              </a:rPr>
              <a:t>=1.3.0&amp;request=</a:t>
            </a:r>
            <a:r>
              <a:rPr lang="it-IT" b="1" i="0" dirty="0" err="1">
                <a:effectLst/>
                <a:highlight>
                  <a:srgbClr val="FEF2CD"/>
                </a:highlight>
                <a:latin typeface="Courier New" panose="02070309020205020404" pitchFamily="49" charset="0"/>
              </a:rPr>
              <a:t>getcapabilities</a:t>
            </a:r>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gmd:URL</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gmd:linkage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a:t>
            </a:r>
            <a:r>
              <a:rPr lang="it-IT" b="1" i="0" dirty="0">
                <a:effectLst/>
                <a:latin typeface="Courier New" panose="02070309020205020404" pitchFamily="49" charset="0"/>
              </a:rPr>
              <a:t>&lt;</a:t>
            </a:r>
            <a:r>
              <a:rPr lang="it-IT" b="1" i="0" dirty="0" err="1">
                <a:solidFill>
                  <a:srgbClr val="C00000"/>
                </a:solidFill>
                <a:effectLst/>
                <a:latin typeface="Courier New" panose="02070309020205020404" pitchFamily="49" charset="0"/>
              </a:rPr>
              <a:t>gmd:protocol</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 </a:t>
            </a:r>
            <a:r>
              <a:rPr lang="it-IT" b="1" i="0" dirty="0" err="1">
                <a:solidFill>
                  <a:schemeClr val="accent4"/>
                </a:solidFill>
                <a:effectLst/>
                <a:latin typeface="Courier New" panose="02070309020205020404" pitchFamily="49" charset="0"/>
              </a:rPr>
              <a:t>xlink:href</a:t>
            </a:r>
            <a:r>
              <a:rPr lang="it-IT" b="1" i="0" dirty="0">
                <a:effectLst/>
                <a:latin typeface="Courier New" panose="02070309020205020404" pitchFamily="49" charset="0"/>
              </a:rPr>
              <a:t>="http://www.opengis.net/def/serviceType/ogc/wms"&gt;OGC Web </a:t>
            </a:r>
            <a:r>
              <a:rPr lang="it-IT" b="1" i="0" dirty="0" err="1">
                <a:effectLst/>
                <a:latin typeface="Courier New" panose="02070309020205020404" pitchFamily="49" charset="0"/>
              </a:rPr>
              <a:t>Map</a:t>
            </a:r>
            <a:r>
              <a:rPr lang="it-IT" b="1" i="0" dirty="0">
                <a:effectLst/>
                <a:latin typeface="Courier New" panose="02070309020205020404" pitchFamily="49" charset="0"/>
              </a:rPr>
              <a:t> Service&lt;/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gmd:protocol</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gmd:applicationProfile</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 </a:t>
            </a:r>
            <a:r>
              <a:rPr lang="it-IT" b="1" i="0" dirty="0" err="1">
                <a:effectLst/>
                <a:latin typeface="Courier New" panose="02070309020205020404" pitchFamily="49" charset="0"/>
              </a:rPr>
              <a:t>xlink:href</a:t>
            </a:r>
            <a:r>
              <a:rPr lang="it-IT" b="1" i="0" dirty="0">
                <a:effectLst/>
                <a:latin typeface="Courier New" panose="02070309020205020404" pitchFamily="49" charset="0"/>
              </a:rPr>
              <a:t>="http://inspire.ec.europa.eu/metadata-</a:t>
            </a:r>
            <a:r>
              <a:rPr lang="it-IT" b="1" i="0" dirty="0" err="1">
                <a:effectLst/>
                <a:latin typeface="Courier New" panose="02070309020205020404" pitchFamily="49" charset="0"/>
              </a:rPr>
              <a:t>codelist</a:t>
            </a:r>
            <a:r>
              <a:rPr lang="it-IT" b="1" i="0" dirty="0">
                <a:effectLst/>
                <a:latin typeface="Courier New" panose="02070309020205020404" pitchFamily="49" charset="0"/>
              </a:rPr>
              <a:t>/</a:t>
            </a:r>
            <a:r>
              <a:rPr lang="it-IT" b="1" i="0" dirty="0" err="1">
                <a:effectLst/>
                <a:latin typeface="Courier New" panose="02070309020205020404" pitchFamily="49" charset="0"/>
              </a:rPr>
              <a:t>SpatialDataServiceType</a:t>
            </a:r>
            <a:r>
              <a:rPr lang="it-IT" b="1" i="0" dirty="0">
                <a:effectLst/>
                <a:latin typeface="Courier New" panose="02070309020205020404" pitchFamily="49" charset="0"/>
              </a:rPr>
              <a:t>/</a:t>
            </a:r>
            <a:r>
              <a:rPr lang="it-IT" b="1" i="0" dirty="0" err="1">
                <a:effectLst/>
                <a:latin typeface="Courier New" panose="02070309020205020404" pitchFamily="49" charset="0"/>
              </a:rPr>
              <a:t>view</a:t>
            </a:r>
            <a:r>
              <a:rPr lang="it-IT" b="1" i="0" dirty="0">
                <a:effectLst/>
                <a:latin typeface="Courier New" panose="02070309020205020404" pitchFamily="49" charset="0"/>
              </a:rPr>
              <a:t>"&gt;consultazione&lt;/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gmd:applicationProfile</a:t>
            </a:r>
            <a:r>
              <a:rPr lang="it-IT" b="1"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gmd:CI_OnlineResource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gmd:onLine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gmd:MD_DigitalTransferOptions</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gmd:transferOptions</a:t>
            </a:r>
            <a:r>
              <a:rPr lang="it-IT" b="0" i="0" dirty="0">
                <a:effectLst/>
                <a:latin typeface="Courier New" panose="02070309020205020404" pitchFamily="49" charset="0"/>
              </a:rPr>
              <a:t>&gt;</a:t>
            </a:r>
          </a:p>
          <a:p>
            <a:endParaRPr lang="it-IT" dirty="0"/>
          </a:p>
        </p:txBody>
      </p:sp>
      <p:sp>
        <p:nvSpPr>
          <p:cNvPr id="7" name="CasellaDiTesto 6">
            <a:extLst>
              <a:ext uri="{FF2B5EF4-FFF2-40B4-BE49-F238E27FC236}">
                <a16:creationId xmlns:a16="http://schemas.microsoft.com/office/drawing/2014/main" id="{84E0A6D1-5932-BDC8-42CD-333FFBD5404D}"/>
              </a:ext>
            </a:extLst>
          </p:cNvPr>
          <p:cNvSpPr txBox="1"/>
          <p:nvPr/>
        </p:nvSpPr>
        <p:spPr>
          <a:xfrm>
            <a:off x="277029" y="1529221"/>
            <a:ext cx="6602742" cy="461665"/>
          </a:xfrm>
          <a:prstGeom prst="rect">
            <a:avLst/>
          </a:prstGeom>
          <a:noFill/>
        </p:spPr>
        <p:txBody>
          <a:bodyPr wrap="square" rtlCol="0">
            <a:spAutoFit/>
          </a:bodyPr>
          <a:lstStyle/>
          <a:p>
            <a:r>
              <a:rPr lang="it-IT" sz="2400" b="1" dirty="0" err="1"/>
              <a:t>Example</a:t>
            </a:r>
            <a:r>
              <a:rPr lang="it-IT" sz="2400" b="1" dirty="0"/>
              <a:t> for a </a:t>
            </a:r>
            <a:r>
              <a:rPr lang="it-IT" sz="2400" b="1" dirty="0" err="1"/>
              <a:t>view</a:t>
            </a:r>
            <a:r>
              <a:rPr lang="it-IT" sz="2400" b="1" dirty="0"/>
              <a:t> service</a:t>
            </a:r>
          </a:p>
        </p:txBody>
      </p:sp>
      <p:sp>
        <p:nvSpPr>
          <p:cNvPr id="8" name="Rettangolo con angoli arrotondati 7">
            <a:extLst>
              <a:ext uri="{FF2B5EF4-FFF2-40B4-BE49-F238E27FC236}">
                <a16:creationId xmlns:a16="http://schemas.microsoft.com/office/drawing/2014/main" id="{A9A94D69-1E82-2CCD-ECCA-3B027BD4C5FF}"/>
              </a:ext>
            </a:extLst>
          </p:cNvPr>
          <p:cNvSpPr/>
          <p:nvPr/>
        </p:nvSpPr>
        <p:spPr>
          <a:xfrm>
            <a:off x="277029" y="3810001"/>
            <a:ext cx="11120314" cy="1763486"/>
          </a:xfrm>
          <a:prstGeom prst="roundRect">
            <a:avLst/>
          </a:prstGeom>
          <a:solidFill>
            <a:schemeClr val="accent5">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0955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0DBDF8F-F829-7754-1168-CC89422C41E8}"/>
              </a:ext>
            </a:extLst>
          </p:cNvPr>
          <p:cNvSpPr>
            <a:spLocks noGrp="1"/>
          </p:cNvSpPr>
          <p:nvPr>
            <p:ph type="title"/>
          </p:nvPr>
        </p:nvSpPr>
        <p:spPr/>
        <p:txBody>
          <a:bodyPr/>
          <a:lstStyle/>
          <a:p>
            <a:r>
              <a:rPr lang="en-US" dirty="0"/>
              <a:t>Part A: Data-Service Linking Simplification </a:t>
            </a:r>
            <a:endParaRPr lang="it-IT" dirty="0"/>
          </a:p>
        </p:txBody>
      </p:sp>
      <p:sp>
        <p:nvSpPr>
          <p:cNvPr id="6" name="CasellaDiTesto 5">
            <a:extLst>
              <a:ext uri="{FF2B5EF4-FFF2-40B4-BE49-F238E27FC236}">
                <a16:creationId xmlns:a16="http://schemas.microsoft.com/office/drawing/2014/main" id="{2CA3B98E-EA4D-B7E4-4D34-4246700296E4}"/>
              </a:ext>
            </a:extLst>
          </p:cNvPr>
          <p:cNvSpPr txBox="1"/>
          <p:nvPr/>
        </p:nvSpPr>
        <p:spPr>
          <a:xfrm>
            <a:off x="611493" y="2082231"/>
            <a:ext cx="10949135" cy="4616648"/>
          </a:xfrm>
          <a:prstGeom prst="rect">
            <a:avLst/>
          </a:prstGeom>
          <a:noFill/>
        </p:spPr>
        <p:txBody>
          <a:bodyPr wrap="square">
            <a:spAutoFit/>
          </a:bodyPr>
          <a:lstStyle/>
          <a:p>
            <a:pPr algn="l"/>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gmd:transferOptions</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gmd:MD_DigitalTransferOptions</a:t>
            </a:r>
            <a:r>
              <a:rPr lang="it-IT" b="0" i="0" dirty="0">
                <a:effectLst/>
                <a:latin typeface="Courier New" panose="02070309020205020404" pitchFamily="49" charset="0"/>
              </a:rPr>
              <a:t>&gt;</a:t>
            </a:r>
          </a:p>
          <a:p>
            <a:pPr algn="l"/>
            <a:r>
              <a:rPr lang="it-IT" dirty="0">
                <a:latin typeface="Courier New" panose="02070309020205020404" pitchFamily="49" charset="0"/>
              </a:rPr>
              <a:t>      </a:t>
            </a:r>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gmd:onLine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gmd:CI_OnlineResource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gmd:linkage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gmd:URL</a:t>
            </a:r>
            <a:r>
              <a:rPr lang="it-IT" b="0" i="0" dirty="0">
                <a:effectLst/>
                <a:latin typeface="Courier New" panose="02070309020205020404" pitchFamily="49" charset="0"/>
              </a:rPr>
              <a:t>&gt;</a:t>
            </a:r>
            <a:r>
              <a:rPr lang="it-IT" b="1" i="0" dirty="0">
                <a:effectLst/>
                <a:highlight>
                  <a:srgbClr val="FEF2CD"/>
                </a:highlight>
                <a:latin typeface="Courier New" panose="02070309020205020404" pitchFamily="49" charset="0"/>
              </a:rPr>
              <a:t>https://geoservizi.regione.liguria.it/</a:t>
            </a:r>
            <a:r>
              <a:rPr lang="it-IT" b="1" i="0" dirty="0" err="1">
                <a:effectLst/>
                <a:highlight>
                  <a:srgbClr val="FEF2CD"/>
                </a:highlight>
                <a:latin typeface="Courier New" panose="02070309020205020404" pitchFamily="49" charset="0"/>
              </a:rPr>
              <a:t>geoserver</a:t>
            </a:r>
            <a:r>
              <a:rPr lang="it-IT" b="1" i="0" dirty="0">
                <a:effectLst/>
                <a:highlight>
                  <a:srgbClr val="FEF2CD"/>
                </a:highlight>
                <a:latin typeface="Courier New" panose="02070309020205020404" pitchFamily="49" charset="0"/>
              </a:rPr>
              <a:t>/M1241/</a:t>
            </a:r>
            <a:r>
              <a:rPr lang="it-IT" b="1" i="0" dirty="0" err="1">
                <a:effectLst/>
                <a:highlight>
                  <a:srgbClr val="FEF2CD"/>
                </a:highlight>
                <a:latin typeface="Courier New" panose="02070309020205020404" pitchFamily="49" charset="0"/>
              </a:rPr>
              <a:t>wfs?version</a:t>
            </a:r>
            <a:r>
              <a:rPr lang="it-IT" b="1" i="0" dirty="0">
                <a:effectLst/>
                <a:highlight>
                  <a:srgbClr val="FEF2CD"/>
                </a:highlight>
                <a:latin typeface="Courier New" panose="02070309020205020404" pitchFamily="49" charset="0"/>
              </a:rPr>
              <a:t>=2.0.0&amp;request=</a:t>
            </a:r>
            <a:r>
              <a:rPr lang="it-IT" b="1" i="0" dirty="0" err="1">
                <a:effectLst/>
                <a:highlight>
                  <a:srgbClr val="FEF2CD"/>
                </a:highlight>
                <a:latin typeface="Courier New" panose="02070309020205020404" pitchFamily="49" charset="0"/>
              </a:rPr>
              <a:t>getcapabilities</a:t>
            </a:r>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gmd:URL</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gmd:linkage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a:t>
            </a:r>
            <a:r>
              <a:rPr lang="it-IT" b="1" i="0" dirty="0">
                <a:effectLst/>
                <a:latin typeface="Courier New" panose="02070309020205020404" pitchFamily="49" charset="0"/>
              </a:rPr>
              <a:t>&lt;</a:t>
            </a:r>
            <a:r>
              <a:rPr lang="it-IT" b="1" i="0" dirty="0" err="1">
                <a:solidFill>
                  <a:srgbClr val="C00000"/>
                </a:solidFill>
                <a:effectLst/>
                <a:latin typeface="Courier New" panose="02070309020205020404" pitchFamily="49" charset="0"/>
              </a:rPr>
              <a:t>gmd:protocol</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 </a:t>
            </a:r>
            <a:r>
              <a:rPr lang="it-IT" b="1" i="0" dirty="0" err="1">
                <a:solidFill>
                  <a:schemeClr val="accent4"/>
                </a:solidFill>
                <a:effectLst/>
                <a:latin typeface="Courier New" panose="02070309020205020404" pitchFamily="49" charset="0"/>
              </a:rPr>
              <a:t>xlink:href</a:t>
            </a:r>
            <a:r>
              <a:rPr lang="it-IT" b="1" i="0" dirty="0">
                <a:effectLst/>
                <a:latin typeface="Courier New" panose="02070309020205020404" pitchFamily="49" charset="0"/>
              </a:rPr>
              <a:t>="http://www.opengis.net/def/serviceType/ogc/wfs"&gt;OGC Web Feature Service&lt;/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gmd:protocol</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gmd:applicationProfile</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 </a:t>
            </a:r>
            <a:r>
              <a:rPr lang="it-IT" b="1" i="0" dirty="0" err="1">
                <a:effectLst/>
                <a:latin typeface="Courier New" panose="02070309020205020404" pitchFamily="49" charset="0"/>
              </a:rPr>
              <a:t>xlink:href</a:t>
            </a:r>
            <a:r>
              <a:rPr lang="it-IT" b="1" i="0" dirty="0">
                <a:effectLst/>
                <a:latin typeface="Courier New" panose="02070309020205020404" pitchFamily="49" charset="0"/>
              </a:rPr>
              <a:t>="http://inspire.ec.europa.eu/metadata-</a:t>
            </a:r>
            <a:r>
              <a:rPr lang="it-IT" b="1" i="0" dirty="0" err="1">
                <a:effectLst/>
                <a:latin typeface="Courier New" panose="02070309020205020404" pitchFamily="49" charset="0"/>
              </a:rPr>
              <a:t>codelist</a:t>
            </a:r>
            <a:r>
              <a:rPr lang="it-IT" b="1" i="0" dirty="0">
                <a:effectLst/>
                <a:latin typeface="Courier New" panose="02070309020205020404" pitchFamily="49" charset="0"/>
              </a:rPr>
              <a:t>/</a:t>
            </a:r>
            <a:r>
              <a:rPr lang="it-IT" b="1" i="0" dirty="0" err="1">
                <a:effectLst/>
                <a:latin typeface="Courier New" panose="02070309020205020404" pitchFamily="49" charset="0"/>
              </a:rPr>
              <a:t>SpatialDataServiceType</a:t>
            </a:r>
            <a:r>
              <a:rPr lang="it-IT" b="1" i="0" dirty="0">
                <a:effectLst/>
                <a:latin typeface="Courier New" panose="02070309020205020404" pitchFamily="49" charset="0"/>
              </a:rPr>
              <a:t>/download"&gt;scaricamento&lt;/</a:t>
            </a:r>
            <a:r>
              <a:rPr lang="it-IT" b="1" i="0" dirty="0" err="1">
                <a:solidFill>
                  <a:srgbClr val="C00000"/>
                </a:solidFill>
                <a:effectLst/>
                <a:latin typeface="Courier New" panose="02070309020205020404" pitchFamily="49" charset="0"/>
              </a:rPr>
              <a:t>gmx:Anchor</a:t>
            </a:r>
            <a:r>
              <a:rPr lang="it-IT" b="1" i="0" dirty="0">
                <a:effectLst/>
                <a:latin typeface="Courier New" panose="02070309020205020404" pitchFamily="49" charset="0"/>
              </a:rPr>
              <a:t>&gt;</a:t>
            </a:r>
          </a:p>
          <a:p>
            <a:pPr algn="l"/>
            <a:r>
              <a:rPr lang="it-IT" b="1" i="0" dirty="0">
                <a:effectLst/>
                <a:latin typeface="Courier New" panose="02070309020205020404" pitchFamily="49" charset="0"/>
              </a:rPr>
              <a:t>           &lt;/</a:t>
            </a:r>
            <a:r>
              <a:rPr lang="it-IT" b="1" i="0" dirty="0" err="1">
                <a:solidFill>
                  <a:srgbClr val="C00000"/>
                </a:solidFill>
                <a:effectLst/>
                <a:latin typeface="Courier New" panose="02070309020205020404" pitchFamily="49" charset="0"/>
              </a:rPr>
              <a:t>gmd:applicationProfile</a:t>
            </a:r>
            <a:r>
              <a:rPr lang="it-IT" b="1"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gmd:CI_OnlineResource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gmd:onLine</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   &lt;/</a:t>
            </a:r>
            <a:r>
              <a:rPr lang="it-IT" b="0" i="0" dirty="0" err="1">
                <a:solidFill>
                  <a:srgbClr val="C00000"/>
                </a:solidFill>
                <a:effectLst/>
                <a:latin typeface="Courier New" panose="02070309020205020404" pitchFamily="49" charset="0"/>
              </a:rPr>
              <a:t>gmd:MD_DigitalTransferOptions</a:t>
            </a:r>
            <a:r>
              <a:rPr lang="it-IT" b="0" i="0" dirty="0">
                <a:effectLst/>
                <a:latin typeface="Courier New" panose="02070309020205020404" pitchFamily="49" charset="0"/>
              </a:rPr>
              <a:t>&gt;</a:t>
            </a:r>
          </a:p>
          <a:p>
            <a:pPr algn="l"/>
            <a:r>
              <a:rPr lang="it-IT" b="0" i="0" dirty="0">
                <a:effectLst/>
                <a:latin typeface="Courier New" panose="02070309020205020404" pitchFamily="49" charset="0"/>
              </a:rPr>
              <a:t>&lt;/</a:t>
            </a:r>
            <a:r>
              <a:rPr lang="it-IT" b="0" i="0" dirty="0" err="1">
                <a:solidFill>
                  <a:srgbClr val="C00000"/>
                </a:solidFill>
                <a:effectLst/>
                <a:latin typeface="Courier New" panose="02070309020205020404" pitchFamily="49" charset="0"/>
              </a:rPr>
              <a:t>gmd:transferOptions</a:t>
            </a:r>
            <a:r>
              <a:rPr lang="it-IT" b="0" i="0" dirty="0">
                <a:effectLst/>
                <a:latin typeface="Courier New" panose="02070309020205020404" pitchFamily="49" charset="0"/>
              </a:rPr>
              <a:t>&gt;</a:t>
            </a:r>
          </a:p>
          <a:p>
            <a:endParaRPr lang="it-IT" dirty="0"/>
          </a:p>
        </p:txBody>
      </p:sp>
      <p:sp>
        <p:nvSpPr>
          <p:cNvPr id="7" name="CasellaDiTesto 6">
            <a:extLst>
              <a:ext uri="{FF2B5EF4-FFF2-40B4-BE49-F238E27FC236}">
                <a16:creationId xmlns:a16="http://schemas.microsoft.com/office/drawing/2014/main" id="{84E0A6D1-5932-BDC8-42CD-333FFBD5404D}"/>
              </a:ext>
            </a:extLst>
          </p:cNvPr>
          <p:cNvSpPr txBox="1"/>
          <p:nvPr/>
        </p:nvSpPr>
        <p:spPr>
          <a:xfrm>
            <a:off x="277029" y="1529221"/>
            <a:ext cx="6602742" cy="461665"/>
          </a:xfrm>
          <a:prstGeom prst="rect">
            <a:avLst/>
          </a:prstGeom>
          <a:noFill/>
        </p:spPr>
        <p:txBody>
          <a:bodyPr wrap="square" rtlCol="0">
            <a:spAutoFit/>
          </a:bodyPr>
          <a:lstStyle/>
          <a:p>
            <a:r>
              <a:rPr lang="it-IT" sz="2400" b="1" dirty="0" err="1"/>
              <a:t>Example</a:t>
            </a:r>
            <a:r>
              <a:rPr lang="it-IT" sz="2400" b="1" dirty="0"/>
              <a:t> for a download service</a:t>
            </a:r>
          </a:p>
        </p:txBody>
      </p:sp>
      <p:sp>
        <p:nvSpPr>
          <p:cNvPr id="8" name="Rettangolo con angoli arrotondati 7">
            <a:extLst>
              <a:ext uri="{FF2B5EF4-FFF2-40B4-BE49-F238E27FC236}">
                <a16:creationId xmlns:a16="http://schemas.microsoft.com/office/drawing/2014/main" id="{A9A94D69-1E82-2CCD-ECCA-3B027BD4C5FF}"/>
              </a:ext>
            </a:extLst>
          </p:cNvPr>
          <p:cNvSpPr/>
          <p:nvPr/>
        </p:nvSpPr>
        <p:spPr>
          <a:xfrm>
            <a:off x="277029" y="3810001"/>
            <a:ext cx="11120314" cy="1763486"/>
          </a:xfrm>
          <a:prstGeom prst="roundRect">
            <a:avLst/>
          </a:prstGeom>
          <a:solidFill>
            <a:schemeClr val="accent5">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288872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7E6941-191C-77C7-C06A-BF0FA93CD8AC}"/>
              </a:ext>
            </a:extLst>
          </p:cNvPr>
          <p:cNvSpPr>
            <a:spLocks noGrp="1"/>
          </p:cNvSpPr>
          <p:nvPr>
            <p:ph type="title"/>
          </p:nvPr>
        </p:nvSpPr>
        <p:spPr/>
        <p:txBody>
          <a:bodyPr/>
          <a:lstStyle/>
          <a:p>
            <a:r>
              <a:rPr lang="en-US" dirty="0"/>
              <a:t>Part A: Data-Service Linking Simplification </a:t>
            </a:r>
            <a:endParaRPr lang="nl-NL" dirty="0"/>
          </a:p>
        </p:txBody>
      </p:sp>
      <p:pic>
        <p:nvPicPr>
          <p:cNvPr id="4" name="Immagine 3">
            <a:extLst>
              <a:ext uri="{FF2B5EF4-FFF2-40B4-BE49-F238E27FC236}">
                <a16:creationId xmlns:a16="http://schemas.microsoft.com/office/drawing/2014/main" id="{3E9449A9-336E-9EE6-8AE4-A5695F0971A0}"/>
              </a:ext>
            </a:extLst>
          </p:cNvPr>
          <p:cNvPicPr>
            <a:picLocks noChangeAspect="1"/>
          </p:cNvPicPr>
          <p:nvPr/>
        </p:nvPicPr>
        <p:blipFill>
          <a:blip r:embed="rId2"/>
          <a:stretch>
            <a:fillRect/>
          </a:stretch>
        </p:blipFill>
        <p:spPr>
          <a:xfrm>
            <a:off x="5616850" y="1727911"/>
            <a:ext cx="1215000" cy="1215000"/>
          </a:xfrm>
          <a:prstGeom prst="rect">
            <a:avLst/>
          </a:prstGeom>
        </p:spPr>
      </p:pic>
      <p:sp>
        <p:nvSpPr>
          <p:cNvPr id="5" name="CasellaDiTesto 4">
            <a:extLst>
              <a:ext uri="{FF2B5EF4-FFF2-40B4-BE49-F238E27FC236}">
                <a16:creationId xmlns:a16="http://schemas.microsoft.com/office/drawing/2014/main" id="{F5797F45-7216-6C00-106D-B6458418E80C}"/>
              </a:ext>
            </a:extLst>
          </p:cNvPr>
          <p:cNvSpPr txBox="1"/>
          <p:nvPr/>
        </p:nvSpPr>
        <p:spPr>
          <a:xfrm>
            <a:off x="5838024" y="2667458"/>
            <a:ext cx="1057760" cy="253916"/>
          </a:xfrm>
          <a:prstGeom prst="rect">
            <a:avLst/>
          </a:prstGeom>
          <a:noFill/>
        </p:spPr>
        <p:txBody>
          <a:bodyPr wrap="square" rtlCol="0">
            <a:spAutoFit/>
          </a:bodyPr>
          <a:lstStyle/>
          <a:p>
            <a:r>
              <a:rPr lang="it-IT" sz="1050" b="1" dirty="0">
                <a:solidFill>
                  <a:srgbClr val="FF0000"/>
                </a:solidFill>
              </a:rPr>
              <a:t>ID DATASET</a:t>
            </a:r>
          </a:p>
        </p:txBody>
      </p:sp>
      <p:sp>
        <p:nvSpPr>
          <p:cNvPr id="6" name="CasellaDiTesto 5">
            <a:extLst>
              <a:ext uri="{FF2B5EF4-FFF2-40B4-BE49-F238E27FC236}">
                <a16:creationId xmlns:a16="http://schemas.microsoft.com/office/drawing/2014/main" id="{2A379989-46EC-420D-7B55-6B3E51A44C14}"/>
              </a:ext>
            </a:extLst>
          </p:cNvPr>
          <p:cNvSpPr txBox="1"/>
          <p:nvPr/>
        </p:nvSpPr>
        <p:spPr>
          <a:xfrm>
            <a:off x="5800084" y="1736081"/>
            <a:ext cx="848532" cy="415498"/>
          </a:xfrm>
          <a:prstGeom prst="rect">
            <a:avLst/>
          </a:prstGeom>
          <a:noFill/>
        </p:spPr>
        <p:txBody>
          <a:bodyPr wrap="square" rtlCol="0">
            <a:spAutoFit/>
          </a:bodyPr>
          <a:lstStyle/>
          <a:p>
            <a:r>
              <a:rPr lang="it-IT" sz="1000" b="1" dirty="0">
                <a:solidFill>
                  <a:schemeClr val="tx1"/>
                </a:solidFill>
              </a:rPr>
              <a:t>Data set </a:t>
            </a:r>
            <a:r>
              <a:rPr lang="it-IT" sz="1000" b="1" dirty="0" err="1">
                <a:solidFill>
                  <a:schemeClr val="tx1"/>
                </a:solidFill>
              </a:rPr>
              <a:t>metadata</a:t>
            </a:r>
            <a:endParaRPr lang="it-IT" sz="1000" b="1" dirty="0">
              <a:solidFill>
                <a:schemeClr val="tx1"/>
              </a:solidFill>
            </a:endParaRPr>
          </a:p>
        </p:txBody>
      </p:sp>
      <p:pic>
        <p:nvPicPr>
          <p:cNvPr id="7" name="Immagine 6">
            <a:extLst>
              <a:ext uri="{FF2B5EF4-FFF2-40B4-BE49-F238E27FC236}">
                <a16:creationId xmlns:a16="http://schemas.microsoft.com/office/drawing/2014/main" id="{0540D3E1-A0A6-FE74-5C0A-11E6A03BB830}"/>
              </a:ext>
            </a:extLst>
          </p:cNvPr>
          <p:cNvPicPr>
            <a:picLocks noChangeAspect="1"/>
          </p:cNvPicPr>
          <p:nvPr/>
        </p:nvPicPr>
        <p:blipFill>
          <a:blip r:embed="rId3">
            <a:clrChange>
              <a:clrFrom>
                <a:srgbClr val="FFFFFF">
                  <a:alpha val="0"/>
                </a:srgbClr>
              </a:clrFrom>
              <a:clrTo>
                <a:srgbClr val="FFFFFF">
                  <a:alpha val="0"/>
                </a:srgbClr>
              </a:clrTo>
            </a:clrChange>
          </a:blip>
          <a:stretch>
            <a:fillRect/>
          </a:stretch>
        </p:blipFill>
        <p:spPr>
          <a:xfrm>
            <a:off x="8340745" y="1727911"/>
            <a:ext cx="1215000" cy="1215000"/>
          </a:xfrm>
          <a:prstGeom prst="rect">
            <a:avLst/>
          </a:prstGeom>
        </p:spPr>
      </p:pic>
      <p:sp>
        <p:nvSpPr>
          <p:cNvPr id="8" name="CasellaDiTesto 7">
            <a:extLst>
              <a:ext uri="{FF2B5EF4-FFF2-40B4-BE49-F238E27FC236}">
                <a16:creationId xmlns:a16="http://schemas.microsoft.com/office/drawing/2014/main" id="{7168028F-8A94-19B8-D932-FC49925DA70E}"/>
              </a:ext>
            </a:extLst>
          </p:cNvPr>
          <p:cNvSpPr txBox="1"/>
          <p:nvPr/>
        </p:nvSpPr>
        <p:spPr>
          <a:xfrm>
            <a:off x="8532510" y="1754371"/>
            <a:ext cx="848532" cy="415498"/>
          </a:xfrm>
          <a:prstGeom prst="rect">
            <a:avLst/>
          </a:prstGeom>
          <a:noFill/>
        </p:spPr>
        <p:txBody>
          <a:bodyPr wrap="square" rtlCol="0">
            <a:spAutoFit/>
          </a:bodyPr>
          <a:lstStyle/>
          <a:p>
            <a:r>
              <a:rPr lang="it-IT" sz="1000" b="1" dirty="0">
                <a:solidFill>
                  <a:schemeClr val="tx1"/>
                </a:solidFill>
              </a:rPr>
              <a:t>Service </a:t>
            </a:r>
            <a:r>
              <a:rPr lang="it-IT" sz="1000" b="1" dirty="0" err="1">
                <a:solidFill>
                  <a:schemeClr val="tx1"/>
                </a:solidFill>
              </a:rPr>
              <a:t>metadata</a:t>
            </a:r>
            <a:endParaRPr lang="it-IT" sz="1000" b="1" dirty="0">
              <a:solidFill>
                <a:schemeClr val="tx1"/>
              </a:solidFill>
            </a:endParaRPr>
          </a:p>
        </p:txBody>
      </p:sp>
      <p:cxnSp>
        <p:nvCxnSpPr>
          <p:cNvPr id="9" name="Connettore 2 8">
            <a:extLst>
              <a:ext uri="{FF2B5EF4-FFF2-40B4-BE49-F238E27FC236}">
                <a16:creationId xmlns:a16="http://schemas.microsoft.com/office/drawing/2014/main" id="{3E1203A6-5A36-1E84-F752-E585C8CC584A}"/>
              </a:ext>
            </a:extLst>
          </p:cNvPr>
          <p:cNvCxnSpPr>
            <a:cxnSpLocks/>
          </p:cNvCxnSpPr>
          <p:nvPr/>
        </p:nvCxnSpPr>
        <p:spPr>
          <a:xfrm flipH="1" flipV="1">
            <a:off x="6831852" y="2132904"/>
            <a:ext cx="1444961" cy="41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A7E394D6-5C2B-763F-4168-47B322BC41D3}"/>
              </a:ext>
            </a:extLst>
          </p:cNvPr>
          <p:cNvSpPr txBox="1"/>
          <p:nvPr/>
        </p:nvSpPr>
        <p:spPr>
          <a:xfrm>
            <a:off x="7053023" y="1877537"/>
            <a:ext cx="1066548" cy="253916"/>
          </a:xfrm>
          <a:prstGeom prst="rect">
            <a:avLst/>
          </a:prstGeom>
          <a:noFill/>
        </p:spPr>
        <p:txBody>
          <a:bodyPr wrap="square" rtlCol="0">
            <a:spAutoFit/>
          </a:bodyPr>
          <a:lstStyle/>
          <a:p>
            <a:r>
              <a:rPr lang="it-IT" sz="1050" b="1" dirty="0" err="1">
                <a:solidFill>
                  <a:schemeClr val="accent1">
                    <a:lumMod val="50000"/>
                  </a:schemeClr>
                </a:solidFill>
              </a:rPr>
              <a:t>OperatesOn</a:t>
            </a:r>
            <a:endParaRPr lang="it-IT" sz="1050" b="1" dirty="0">
              <a:solidFill>
                <a:schemeClr val="accent1">
                  <a:lumMod val="50000"/>
                </a:schemeClr>
              </a:solidFill>
            </a:endParaRPr>
          </a:p>
        </p:txBody>
      </p:sp>
      <p:cxnSp>
        <p:nvCxnSpPr>
          <p:cNvPr id="11" name="Connettore 2 10">
            <a:extLst>
              <a:ext uri="{FF2B5EF4-FFF2-40B4-BE49-F238E27FC236}">
                <a16:creationId xmlns:a16="http://schemas.microsoft.com/office/drawing/2014/main" id="{DA6F46FE-383C-7225-218C-9C7C2002B9F0}"/>
              </a:ext>
            </a:extLst>
          </p:cNvPr>
          <p:cNvCxnSpPr>
            <a:cxnSpLocks/>
          </p:cNvCxnSpPr>
          <p:nvPr/>
        </p:nvCxnSpPr>
        <p:spPr>
          <a:xfrm>
            <a:off x="6900048" y="2675268"/>
            <a:ext cx="1376765" cy="192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8A0DDFC8-E2F8-CB64-059F-E963331AFECA}"/>
              </a:ext>
            </a:extLst>
          </p:cNvPr>
          <p:cNvSpPr txBox="1"/>
          <p:nvPr/>
        </p:nvSpPr>
        <p:spPr>
          <a:xfrm>
            <a:off x="7021058" y="2430278"/>
            <a:ext cx="1066548" cy="253916"/>
          </a:xfrm>
          <a:prstGeom prst="rect">
            <a:avLst/>
          </a:prstGeom>
          <a:noFill/>
        </p:spPr>
        <p:txBody>
          <a:bodyPr wrap="square" rtlCol="0">
            <a:spAutoFit/>
          </a:bodyPr>
          <a:lstStyle/>
          <a:p>
            <a:r>
              <a:rPr lang="it-IT" sz="1050" b="1" dirty="0">
                <a:solidFill>
                  <a:schemeClr val="accent1">
                    <a:lumMod val="50000"/>
                  </a:schemeClr>
                </a:solidFill>
              </a:rPr>
              <a:t>Service URL</a:t>
            </a:r>
          </a:p>
        </p:txBody>
      </p:sp>
      <p:sp>
        <p:nvSpPr>
          <p:cNvPr id="14" name="CasellaDiTesto 13">
            <a:extLst>
              <a:ext uri="{FF2B5EF4-FFF2-40B4-BE49-F238E27FC236}">
                <a16:creationId xmlns:a16="http://schemas.microsoft.com/office/drawing/2014/main" id="{3FFB50EE-37C3-39A5-4224-BBD86F7C03C7}"/>
              </a:ext>
            </a:extLst>
          </p:cNvPr>
          <p:cNvSpPr txBox="1"/>
          <p:nvPr/>
        </p:nvSpPr>
        <p:spPr>
          <a:xfrm>
            <a:off x="1639540" y="2189493"/>
            <a:ext cx="3254829" cy="461665"/>
          </a:xfrm>
          <a:prstGeom prst="rect">
            <a:avLst/>
          </a:prstGeom>
          <a:noFill/>
        </p:spPr>
        <p:txBody>
          <a:bodyPr wrap="square" rtlCol="0">
            <a:spAutoFit/>
          </a:bodyPr>
          <a:lstStyle/>
          <a:p>
            <a:r>
              <a:rPr lang="it-IT" sz="2400" b="1" dirty="0" err="1"/>
              <a:t>Current</a:t>
            </a:r>
            <a:r>
              <a:rPr lang="it-IT" sz="2400" b="1" dirty="0"/>
              <a:t> </a:t>
            </a:r>
            <a:r>
              <a:rPr lang="it-IT" sz="2400" b="1" dirty="0" err="1"/>
              <a:t>approach</a:t>
            </a:r>
            <a:endParaRPr lang="it-IT" sz="2400" b="1" dirty="0"/>
          </a:p>
        </p:txBody>
      </p:sp>
      <p:sp>
        <p:nvSpPr>
          <p:cNvPr id="22" name="Ovale 21">
            <a:extLst>
              <a:ext uri="{FF2B5EF4-FFF2-40B4-BE49-F238E27FC236}">
                <a16:creationId xmlns:a16="http://schemas.microsoft.com/office/drawing/2014/main" id="{F06554B2-8A94-986D-B35E-935D65219DAB}"/>
              </a:ext>
            </a:extLst>
          </p:cNvPr>
          <p:cNvSpPr/>
          <p:nvPr/>
        </p:nvSpPr>
        <p:spPr>
          <a:xfrm>
            <a:off x="7059414" y="1785103"/>
            <a:ext cx="1066548" cy="57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24" name="Connettore 2 23">
            <a:extLst>
              <a:ext uri="{FF2B5EF4-FFF2-40B4-BE49-F238E27FC236}">
                <a16:creationId xmlns:a16="http://schemas.microsoft.com/office/drawing/2014/main" id="{50D124EE-12B5-05C4-037B-CCA99C71010A}"/>
              </a:ext>
            </a:extLst>
          </p:cNvPr>
          <p:cNvCxnSpPr>
            <a:cxnSpLocks/>
            <a:stCxn id="22" idx="4"/>
          </p:cNvCxnSpPr>
          <p:nvPr/>
        </p:nvCxnSpPr>
        <p:spPr>
          <a:xfrm flipH="1">
            <a:off x="7082432" y="2356724"/>
            <a:ext cx="510256" cy="10928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7E3E9B84-B7FA-A5D1-1659-BF0626E8B0B6}"/>
              </a:ext>
            </a:extLst>
          </p:cNvPr>
          <p:cNvPicPr>
            <a:picLocks noChangeAspect="1"/>
          </p:cNvPicPr>
          <p:nvPr/>
        </p:nvPicPr>
        <p:blipFill rotWithShape="1">
          <a:blip r:embed="rId4"/>
          <a:srcRect l="14553" t="23968" r="19196" b="48095"/>
          <a:stretch/>
        </p:blipFill>
        <p:spPr>
          <a:xfrm>
            <a:off x="1439207" y="3590705"/>
            <a:ext cx="8077200" cy="1915887"/>
          </a:xfrm>
          <a:prstGeom prst="rect">
            <a:avLst/>
          </a:prstGeom>
        </p:spPr>
      </p:pic>
      <p:cxnSp>
        <p:nvCxnSpPr>
          <p:cNvPr id="16" name="Connettore diritto 15">
            <a:extLst>
              <a:ext uri="{FF2B5EF4-FFF2-40B4-BE49-F238E27FC236}">
                <a16:creationId xmlns:a16="http://schemas.microsoft.com/office/drawing/2014/main" id="{7976E8E1-D94C-6FDB-A7FF-C89D615BEF52}"/>
              </a:ext>
            </a:extLst>
          </p:cNvPr>
          <p:cNvCxnSpPr>
            <a:cxnSpLocks/>
          </p:cNvCxnSpPr>
          <p:nvPr/>
        </p:nvCxnSpPr>
        <p:spPr>
          <a:xfrm>
            <a:off x="4757057" y="5050971"/>
            <a:ext cx="4441489"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EAF6BA1E-2E70-B6BE-1DCE-91B83CFAB087}"/>
              </a:ext>
            </a:extLst>
          </p:cNvPr>
          <p:cNvCxnSpPr>
            <a:cxnSpLocks/>
          </p:cNvCxnSpPr>
          <p:nvPr/>
        </p:nvCxnSpPr>
        <p:spPr>
          <a:xfrm>
            <a:off x="2098458" y="5268685"/>
            <a:ext cx="2795911"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70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03685E5-3ADF-AB07-EF7C-33D12D0CC7A4}"/>
              </a:ext>
            </a:extLst>
          </p:cNvPr>
          <p:cNvSpPr>
            <a:spLocks noGrp="1"/>
          </p:cNvSpPr>
          <p:nvPr>
            <p:ph type="body" idx="1"/>
          </p:nvPr>
        </p:nvSpPr>
        <p:spPr/>
        <p:txBody>
          <a:bodyPr/>
          <a:lstStyle/>
          <a:p>
            <a:r>
              <a:rPr lang="en-US" dirty="0"/>
              <a:t>Welcome</a:t>
            </a:r>
          </a:p>
          <a:p>
            <a:endParaRPr lang="en-US" dirty="0"/>
          </a:p>
          <a:p>
            <a:pPr>
              <a:buFont typeface="Wingdings" panose="05000000000000000000" pitchFamily="2" charset="2"/>
              <a:buChar char="Ø"/>
            </a:pPr>
            <a:r>
              <a:rPr lang="en-US" dirty="0"/>
              <a:t>Introduction ‘Data-Service Linking Simplification good practice’</a:t>
            </a:r>
          </a:p>
          <a:p>
            <a:endParaRPr lang="en-US" dirty="0"/>
          </a:p>
          <a:p>
            <a:r>
              <a:rPr lang="en-US" dirty="0"/>
              <a:t>Implementations and support evidences</a:t>
            </a:r>
          </a:p>
          <a:p>
            <a:endParaRPr lang="en-US" dirty="0"/>
          </a:p>
          <a:p>
            <a:r>
              <a:rPr lang="nl-NL" dirty="0"/>
              <a:t>Q/A </a:t>
            </a:r>
            <a:r>
              <a:rPr lang="nl-NL" dirty="0" err="1"/>
              <a:t>session</a:t>
            </a:r>
            <a:r>
              <a:rPr lang="nl-NL" dirty="0"/>
              <a:t> &amp; </a:t>
            </a:r>
            <a:r>
              <a:rPr lang="nl-NL" dirty="0" err="1"/>
              <a:t>Discussion</a:t>
            </a:r>
            <a:r>
              <a:rPr lang="nl-NL" dirty="0"/>
              <a:t> </a:t>
            </a:r>
          </a:p>
          <a:p>
            <a:endParaRPr lang="nl-NL" dirty="0"/>
          </a:p>
          <a:p>
            <a:r>
              <a:rPr lang="nl-NL" dirty="0" err="1"/>
              <a:t>Conclusions</a:t>
            </a:r>
            <a:r>
              <a:rPr lang="nl-NL" dirty="0"/>
              <a:t> </a:t>
            </a:r>
            <a:r>
              <a:rPr lang="nl-NL" dirty="0" err="1"/>
              <a:t>and</a:t>
            </a:r>
            <a:r>
              <a:rPr lang="nl-NL" dirty="0"/>
              <a:t> next steps </a:t>
            </a:r>
            <a:endParaRPr lang="en-US" dirty="0"/>
          </a:p>
          <a:p>
            <a:endParaRPr lang="nl-NL" dirty="0"/>
          </a:p>
        </p:txBody>
      </p:sp>
      <p:sp>
        <p:nvSpPr>
          <p:cNvPr id="3" name="Titel 2">
            <a:extLst>
              <a:ext uri="{FF2B5EF4-FFF2-40B4-BE49-F238E27FC236}">
                <a16:creationId xmlns:a16="http://schemas.microsoft.com/office/drawing/2014/main" id="{37033858-524E-ECE3-B65F-B185C57ADCAF}"/>
              </a:ext>
            </a:extLst>
          </p:cNvPr>
          <p:cNvSpPr>
            <a:spLocks noGrp="1"/>
          </p:cNvSpPr>
          <p:nvPr>
            <p:ph type="title"/>
          </p:nvPr>
        </p:nvSpPr>
        <p:spPr/>
        <p:txBody>
          <a:bodyPr/>
          <a:lstStyle/>
          <a:p>
            <a:r>
              <a:rPr lang="nl-NL" dirty="0" err="1"/>
              <a:t>Programme</a:t>
            </a:r>
            <a:endParaRPr lang="nl-NL" dirty="0"/>
          </a:p>
        </p:txBody>
      </p:sp>
    </p:spTree>
    <p:extLst>
      <p:ext uri="{BB962C8B-B14F-4D97-AF65-F5344CB8AC3E}">
        <p14:creationId xmlns:p14="http://schemas.microsoft.com/office/powerpoint/2010/main" val="3198853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28F895F-6DCC-A605-A1F0-E333775BD32B}"/>
              </a:ext>
            </a:extLst>
          </p:cNvPr>
          <p:cNvSpPr>
            <a:spLocks noGrp="1"/>
          </p:cNvSpPr>
          <p:nvPr>
            <p:ph type="title"/>
          </p:nvPr>
        </p:nvSpPr>
        <p:spPr/>
        <p:txBody>
          <a:bodyPr/>
          <a:lstStyle/>
          <a:p>
            <a:r>
              <a:rPr lang="en-US" dirty="0"/>
              <a:t>Part A: Data-Service Linking Simplification </a:t>
            </a:r>
            <a:endParaRPr lang="it-IT" dirty="0"/>
          </a:p>
        </p:txBody>
      </p:sp>
      <p:sp>
        <p:nvSpPr>
          <p:cNvPr id="4" name="CasellaDiTesto 3">
            <a:extLst>
              <a:ext uri="{FF2B5EF4-FFF2-40B4-BE49-F238E27FC236}">
                <a16:creationId xmlns:a16="http://schemas.microsoft.com/office/drawing/2014/main" id="{B43AFD27-AF99-AB85-DD06-BBA1EDA081A5}"/>
              </a:ext>
            </a:extLst>
          </p:cNvPr>
          <p:cNvSpPr txBox="1"/>
          <p:nvPr/>
        </p:nvSpPr>
        <p:spPr>
          <a:xfrm>
            <a:off x="277029" y="1529221"/>
            <a:ext cx="6896657" cy="461665"/>
          </a:xfrm>
          <a:prstGeom prst="rect">
            <a:avLst/>
          </a:prstGeom>
          <a:noFill/>
        </p:spPr>
        <p:txBody>
          <a:bodyPr wrap="square" rtlCol="0">
            <a:spAutoFit/>
          </a:bodyPr>
          <a:lstStyle/>
          <a:p>
            <a:r>
              <a:rPr lang="it-IT" sz="2400" b="1" dirty="0" err="1"/>
              <a:t>Simplification</a:t>
            </a:r>
            <a:r>
              <a:rPr lang="it-IT" sz="2400" b="1" dirty="0"/>
              <a:t> </a:t>
            </a:r>
            <a:r>
              <a:rPr lang="it-IT" sz="2400" b="1" dirty="0" err="1"/>
              <a:t>approach</a:t>
            </a:r>
            <a:r>
              <a:rPr lang="it-IT" sz="2400" b="1" dirty="0"/>
              <a:t> (</a:t>
            </a:r>
            <a:r>
              <a:rPr lang="it-IT" sz="2400" b="1" dirty="0" err="1"/>
              <a:t>coupled</a:t>
            </a:r>
            <a:r>
              <a:rPr lang="it-IT" sz="2400" b="1" dirty="0"/>
              <a:t> </a:t>
            </a:r>
            <a:r>
              <a:rPr lang="it-IT" sz="2400" b="1" dirty="0" err="1"/>
              <a:t>resources</a:t>
            </a:r>
            <a:r>
              <a:rPr lang="it-IT" sz="2400" b="1" dirty="0"/>
              <a:t>)</a:t>
            </a:r>
          </a:p>
        </p:txBody>
      </p:sp>
      <p:sp>
        <p:nvSpPr>
          <p:cNvPr id="9" name="CasellaDiTesto 8">
            <a:extLst>
              <a:ext uri="{FF2B5EF4-FFF2-40B4-BE49-F238E27FC236}">
                <a16:creationId xmlns:a16="http://schemas.microsoft.com/office/drawing/2014/main" id="{B2C85224-8810-B85E-282A-65CBE471C6ED}"/>
              </a:ext>
            </a:extLst>
          </p:cNvPr>
          <p:cNvSpPr txBox="1"/>
          <p:nvPr/>
        </p:nvSpPr>
        <p:spPr>
          <a:xfrm>
            <a:off x="987789" y="2188245"/>
            <a:ext cx="4933513" cy="1477328"/>
          </a:xfrm>
          <a:prstGeom prst="rect">
            <a:avLst/>
          </a:prstGeom>
          <a:noFill/>
          <a:ln>
            <a:solidFill>
              <a:schemeClr val="bg1">
                <a:lumMod val="95000"/>
              </a:schemeClr>
            </a:solidFill>
          </a:ln>
        </p:spPr>
        <p:txBody>
          <a:bodyPr wrap="square" rtlCol="0">
            <a:spAutoFit/>
          </a:bodyPr>
          <a:lstStyle/>
          <a:p>
            <a:r>
              <a:rPr lang="en-US" sz="1800" b="0" i="0" dirty="0">
                <a:solidFill>
                  <a:srgbClr val="4D4D4D"/>
                </a:solidFill>
                <a:effectLst/>
                <a:latin typeface="-apple-system"/>
              </a:rPr>
              <a:t>relax the implementation of the Coupled Resource by making the linkage to the &lt;</a:t>
            </a:r>
            <a:r>
              <a:rPr lang="en-US" sz="1800" b="0" i="0" dirty="0" err="1">
                <a:solidFill>
                  <a:srgbClr val="4D4D4D"/>
                </a:solidFill>
                <a:effectLst/>
                <a:latin typeface="-apple-system"/>
              </a:rPr>
              <a:t>gmd:MD_DataIdentification</a:t>
            </a:r>
            <a:r>
              <a:rPr lang="en-US" sz="1800" b="0" i="0" dirty="0">
                <a:solidFill>
                  <a:srgbClr val="4D4D4D"/>
                </a:solidFill>
                <a:effectLst/>
                <a:latin typeface="-apple-system"/>
              </a:rPr>
              <a:t>&gt; element of the data set metadata an optional feature, just </a:t>
            </a:r>
            <a:r>
              <a:rPr lang="en-US" sz="1800" b="1" i="0" dirty="0">
                <a:solidFill>
                  <a:srgbClr val="4D4D4D"/>
                </a:solidFill>
                <a:effectLst/>
                <a:latin typeface="-apple-system"/>
              </a:rPr>
              <a:t>pointing to the URL of the metadata</a:t>
            </a:r>
            <a:endParaRPr lang="en-US" sz="1800" b="0" i="0" dirty="0">
              <a:solidFill>
                <a:srgbClr val="4D4D4D"/>
              </a:solidFill>
              <a:effectLst/>
              <a:latin typeface="-apple-system"/>
            </a:endParaRPr>
          </a:p>
        </p:txBody>
      </p:sp>
      <p:pic>
        <p:nvPicPr>
          <p:cNvPr id="15" name="Immagine 14">
            <a:extLst>
              <a:ext uri="{FF2B5EF4-FFF2-40B4-BE49-F238E27FC236}">
                <a16:creationId xmlns:a16="http://schemas.microsoft.com/office/drawing/2014/main" id="{584E73FD-E433-25B0-5133-C0A454BEB625}"/>
              </a:ext>
            </a:extLst>
          </p:cNvPr>
          <p:cNvPicPr>
            <a:picLocks noChangeAspect="1"/>
          </p:cNvPicPr>
          <p:nvPr/>
        </p:nvPicPr>
        <p:blipFill>
          <a:blip r:embed="rId2"/>
          <a:stretch>
            <a:fillRect/>
          </a:stretch>
        </p:blipFill>
        <p:spPr>
          <a:xfrm>
            <a:off x="7859308" y="1423111"/>
            <a:ext cx="1215000" cy="1215000"/>
          </a:xfrm>
          <a:prstGeom prst="rect">
            <a:avLst/>
          </a:prstGeom>
        </p:spPr>
      </p:pic>
      <p:sp>
        <p:nvSpPr>
          <p:cNvPr id="16" name="CasellaDiTesto 15">
            <a:extLst>
              <a:ext uri="{FF2B5EF4-FFF2-40B4-BE49-F238E27FC236}">
                <a16:creationId xmlns:a16="http://schemas.microsoft.com/office/drawing/2014/main" id="{5C43B7A2-B3BA-BEEC-C761-8711A11A3061}"/>
              </a:ext>
            </a:extLst>
          </p:cNvPr>
          <p:cNvSpPr txBox="1"/>
          <p:nvPr/>
        </p:nvSpPr>
        <p:spPr>
          <a:xfrm>
            <a:off x="8080482" y="2362658"/>
            <a:ext cx="1057760" cy="253916"/>
          </a:xfrm>
          <a:prstGeom prst="rect">
            <a:avLst/>
          </a:prstGeom>
          <a:noFill/>
        </p:spPr>
        <p:txBody>
          <a:bodyPr wrap="square" rtlCol="0">
            <a:spAutoFit/>
          </a:bodyPr>
          <a:lstStyle/>
          <a:p>
            <a:r>
              <a:rPr lang="it-IT" sz="1050" b="1" dirty="0">
                <a:solidFill>
                  <a:srgbClr val="FF0000"/>
                </a:solidFill>
              </a:rPr>
              <a:t>ID DATASET</a:t>
            </a:r>
          </a:p>
        </p:txBody>
      </p:sp>
      <p:sp>
        <p:nvSpPr>
          <p:cNvPr id="17" name="CasellaDiTesto 16">
            <a:extLst>
              <a:ext uri="{FF2B5EF4-FFF2-40B4-BE49-F238E27FC236}">
                <a16:creationId xmlns:a16="http://schemas.microsoft.com/office/drawing/2014/main" id="{375CA448-B5EE-9F62-DC57-6DB5BA64ADC3}"/>
              </a:ext>
            </a:extLst>
          </p:cNvPr>
          <p:cNvSpPr txBox="1"/>
          <p:nvPr/>
        </p:nvSpPr>
        <p:spPr>
          <a:xfrm>
            <a:off x="8042542" y="1431281"/>
            <a:ext cx="848532" cy="415498"/>
          </a:xfrm>
          <a:prstGeom prst="rect">
            <a:avLst/>
          </a:prstGeom>
          <a:noFill/>
        </p:spPr>
        <p:txBody>
          <a:bodyPr wrap="square" rtlCol="0">
            <a:spAutoFit/>
          </a:bodyPr>
          <a:lstStyle/>
          <a:p>
            <a:r>
              <a:rPr lang="it-IT" sz="1000" b="1" dirty="0">
                <a:solidFill>
                  <a:schemeClr val="tx1"/>
                </a:solidFill>
              </a:rPr>
              <a:t>Data set </a:t>
            </a:r>
            <a:r>
              <a:rPr lang="it-IT" sz="1000" b="1" dirty="0" err="1">
                <a:solidFill>
                  <a:schemeClr val="tx1"/>
                </a:solidFill>
              </a:rPr>
              <a:t>metadata</a:t>
            </a:r>
            <a:endParaRPr lang="it-IT" sz="1000" b="1" dirty="0">
              <a:solidFill>
                <a:schemeClr val="tx1"/>
              </a:solidFill>
            </a:endParaRPr>
          </a:p>
        </p:txBody>
      </p:sp>
      <p:pic>
        <p:nvPicPr>
          <p:cNvPr id="18" name="Immagine 17">
            <a:extLst>
              <a:ext uri="{FF2B5EF4-FFF2-40B4-BE49-F238E27FC236}">
                <a16:creationId xmlns:a16="http://schemas.microsoft.com/office/drawing/2014/main" id="{EA38DCE6-24E1-1823-A373-8236FDC7B767}"/>
              </a:ext>
            </a:extLst>
          </p:cNvPr>
          <p:cNvPicPr>
            <a:picLocks noChangeAspect="1"/>
          </p:cNvPicPr>
          <p:nvPr/>
        </p:nvPicPr>
        <p:blipFill>
          <a:blip r:embed="rId3">
            <a:clrChange>
              <a:clrFrom>
                <a:srgbClr val="FFFFFF">
                  <a:alpha val="0"/>
                </a:srgbClr>
              </a:clrFrom>
              <a:clrTo>
                <a:srgbClr val="FFFFFF">
                  <a:alpha val="0"/>
                </a:srgbClr>
              </a:clrTo>
            </a:clrChange>
          </a:blip>
          <a:stretch>
            <a:fillRect/>
          </a:stretch>
        </p:blipFill>
        <p:spPr>
          <a:xfrm>
            <a:off x="10583203" y="1423111"/>
            <a:ext cx="1215000" cy="1215000"/>
          </a:xfrm>
          <a:prstGeom prst="rect">
            <a:avLst/>
          </a:prstGeom>
        </p:spPr>
      </p:pic>
      <p:sp>
        <p:nvSpPr>
          <p:cNvPr id="19" name="CasellaDiTesto 18">
            <a:extLst>
              <a:ext uri="{FF2B5EF4-FFF2-40B4-BE49-F238E27FC236}">
                <a16:creationId xmlns:a16="http://schemas.microsoft.com/office/drawing/2014/main" id="{D7B4068D-759F-ECB6-BE57-79280E6742BA}"/>
              </a:ext>
            </a:extLst>
          </p:cNvPr>
          <p:cNvSpPr txBox="1"/>
          <p:nvPr/>
        </p:nvSpPr>
        <p:spPr>
          <a:xfrm>
            <a:off x="10774968" y="1449571"/>
            <a:ext cx="848532" cy="415498"/>
          </a:xfrm>
          <a:prstGeom prst="rect">
            <a:avLst/>
          </a:prstGeom>
          <a:noFill/>
        </p:spPr>
        <p:txBody>
          <a:bodyPr wrap="square" rtlCol="0">
            <a:spAutoFit/>
          </a:bodyPr>
          <a:lstStyle/>
          <a:p>
            <a:r>
              <a:rPr lang="it-IT" sz="1000" b="1" dirty="0">
                <a:solidFill>
                  <a:schemeClr val="tx1"/>
                </a:solidFill>
              </a:rPr>
              <a:t>Service </a:t>
            </a:r>
            <a:r>
              <a:rPr lang="it-IT" sz="1000" b="1" dirty="0" err="1">
                <a:solidFill>
                  <a:schemeClr val="tx1"/>
                </a:solidFill>
              </a:rPr>
              <a:t>metadata</a:t>
            </a:r>
            <a:endParaRPr lang="it-IT" sz="1000" b="1" dirty="0">
              <a:solidFill>
                <a:schemeClr val="tx1"/>
              </a:solidFill>
            </a:endParaRPr>
          </a:p>
        </p:txBody>
      </p:sp>
      <p:cxnSp>
        <p:nvCxnSpPr>
          <p:cNvPr id="20" name="Connettore 2 19">
            <a:extLst>
              <a:ext uri="{FF2B5EF4-FFF2-40B4-BE49-F238E27FC236}">
                <a16:creationId xmlns:a16="http://schemas.microsoft.com/office/drawing/2014/main" id="{EDD22266-621C-1561-9F92-3B4991A34D99}"/>
              </a:ext>
            </a:extLst>
          </p:cNvPr>
          <p:cNvCxnSpPr>
            <a:cxnSpLocks/>
          </p:cNvCxnSpPr>
          <p:nvPr/>
        </p:nvCxnSpPr>
        <p:spPr>
          <a:xfrm flipH="1" flipV="1">
            <a:off x="9074310" y="1828104"/>
            <a:ext cx="1444961" cy="41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A7334FF3-6E00-BD99-8986-4EA8F1649282}"/>
              </a:ext>
            </a:extLst>
          </p:cNvPr>
          <p:cNvSpPr txBox="1"/>
          <p:nvPr/>
        </p:nvSpPr>
        <p:spPr>
          <a:xfrm>
            <a:off x="9295481" y="1572737"/>
            <a:ext cx="1066548" cy="253916"/>
          </a:xfrm>
          <a:prstGeom prst="rect">
            <a:avLst/>
          </a:prstGeom>
          <a:noFill/>
        </p:spPr>
        <p:txBody>
          <a:bodyPr wrap="square" rtlCol="0">
            <a:spAutoFit/>
          </a:bodyPr>
          <a:lstStyle/>
          <a:p>
            <a:r>
              <a:rPr lang="it-IT" sz="1050" b="1" dirty="0" err="1">
                <a:solidFill>
                  <a:schemeClr val="accent1">
                    <a:lumMod val="50000"/>
                  </a:schemeClr>
                </a:solidFill>
              </a:rPr>
              <a:t>OperatesOn</a:t>
            </a:r>
            <a:endParaRPr lang="it-IT" sz="1050" b="1" dirty="0">
              <a:solidFill>
                <a:schemeClr val="accent1">
                  <a:lumMod val="50000"/>
                </a:schemeClr>
              </a:solidFill>
            </a:endParaRPr>
          </a:p>
        </p:txBody>
      </p:sp>
      <p:cxnSp>
        <p:nvCxnSpPr>
          <p:cNvPr id="22" name="Connettore 2 21">
            <a:extLst>
              <a:ext uri="{FF2B5EF4-FFF2-40B4-BE49-F238E27FC236}">
                <a16:creationId xmlns:a16="http://schemas.microsoft.com/office/drawing/2014/main" id="{8ADFDFD6-92A7-E63C-ED71-A459006A612A}"/>
              </a:ext>
            </a:extLst>
          </p:cNvPr>
          <p:cNvCxnSpPr>
            <a:cxnSpLocks/>
          </p:cNvCxnSpPr>
          <p:nvPr/>
        </p:nvCxnSpPr>
        <p:spPr>
          <a:xfrm>
            <a:off x="9142506" y="2370468"/>
            <a:ext cx="1376765" cy="1926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CCF1DF5C-0AE6-CDBC-2BD2-F846DEF3326C}"/>
              </a:ext>
            </a:extLst>
          </p:cNvPr>
          <p:cNvSpPr txBox="1"/>
          <p:nvPr/>
        </p:nvSpPr>
        <p:spPr>
          <a:xfrm>
            <a:off x="9263516" y="2125478"/>
            <a:ext cx="1066548" cy="253916"/>
          </a:xfrm>
          <a:prstGeom prst="rect">
            <a:avLst/>
          </a:prstGeom>
          <a:noFill/>
        </p:spPr>
        <p:txBody>
          <a:bodyPr wrap="square" rtlCol="0">
            <a:spAutoFit/>
          </a:bodyPr>
          <a:lstStyle/>
          <a:p>
            <a:r>
              <a:rPr lang="it-IT" sz="1050" b="1" dirty="0">
                <a:solidFill>
                  <a:schemeClr val="accent1">
                    <a:lumMod val="50000"/>
                  </a:schemeClr>
                </a:solidFill>
              </a:rPr>
              <a:t>Service URL</a:t>
            </a:r>
          </a:p>
        </p:txBody>
      </p:sp>
      <p:pic>
        <p:nvPicPr>
          <p:cNvPr id="25" name="Immagine 24">
            <a:extLst>
              <a:ext uri="{FF2B5EF4-FFF2-40B4-BE49-F238E27FC236}">
                <a16:creationId xmlns:a16="http://schemas.microsoft.com/office/drawing/2014/main" id="{9FE5B089-1867-E67B-6996-EB7D4A98ACF7}"/>
              </a:ext>
            </a:extLst>
          </p:cNvPr>
          <p:cNvPicPr>
            <a:picLocks noChangeAspect="1"/>
          </p:cNvPicPr>
          <p:nvPr/>
        </p:nvPicPr>
        <p:blipFill>
          <a:blip r:embed="rId4"/>
          <a:stretch>
            <a:fillRect/>
          </a:stretch>
        </p:blipFill>
        <p:spPr>
          <a:xfrm>
            <a:off x="10668105" y="1529221"/>
            <a:ext cx="1062257" cy="1062257"/>
          </a:xfrm>
          <a:prstGeom prst="rect">
            <a:avLst/>
          </a:prstGeom>
        </p:spPr>
      </p:pic>
      <p:cxnSp>
        <p:nvCxnSpPr>
          <p:cNvPr id="5" name="Connettore 2 4">
            <a:extLst>
              <a:ext uri="{FF2B5EF4-FFF2-40B4-BE49-F238E27FC236}">
                <a16:creationId xmlns:a16="http://schemas.microsoft.com/office/drawing/2014/main" id="{5778D7D3-5C41-BD05-3097-1ED84CBBF2BB}"/>
              </a:ext>
            </a:extLst>
          </p:cNvPr>
          <p:cNvCxnSpPr/>
          <p:nvPr/>
        </p:nvCxnSpPr>
        <p:spPr>
          <a:xfrm>
            <a:off x="6096000" y="3215507"/>
            <a:ext cx="1701453" cy="0"/>
          </a:xfrm>
          <a:prstGeom prst="straightConnector1">
            <a:avLst/>
          </a:prstGeom>
          <a:ln w="825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5F5276A8-0E8A-8085-C14F-22D80B3BE28B}"/>
              </a:ext>
            </a:extLst>
          </p:cNvPr>
          <p:cNvSpPr txBox="1"/>
          <p:nvPr/>
        </p:nvSpPr>
        <p:spPr>
          <a:xfrm>
            <a:off x="7886086" y="2861564"/>
            <a:ext cx="2504311" cy="707886"/>
          </a:xfrm>
          <a:prstGeom prst="rect">
            <a:avLst/>
          </a:prstGeom>
          <a:noFill/>
          <a:ln>
            <a:solidFill>
              <a:schemeClr val="bg1">
                <a:lumMod val="95000"/>
              </a:schemeClr>
            </a:solidFill>
          </a:ln>
        </p:spPr>
        <p:txBody>
          <a:bodyPr wrap="square" rtlCol="0">
            <a:spAutoFit/>
          </a:bodyPr>
          <a:lstStyle/>
          <a:p>
            <a:r>
              <a:rPr lang="en-US" sz="2000" b="1" i="0" dirty="0">
                <a:solidFill>
                  <a:srgbClr val="4D4D4D"/>
                </a:solidFill>
                <a:effectLst/>
                <a:latin typeface="-apple-system"/>
              </a:rPr>
              <a:t>New wording of the </a:t>
            </a:r>
          </a:p>
          <a:p>
            <a:r>
              <a:rPr lang="en-US" sz="2000" b="1" i="0" dirty="0">
                <a:solidFill>
                  <a:srgbClr val="4D4D4D"/>
                </a:solidFill>
                <a:effectLst/>
                <a:latin typeface="-apple-system"/>
              </a:rPr>
              <a:t>TG Requirement 3.6</a:t>
            </a:r>
          </a:p>
        </p:txBody>
      </p:sp>
      <p:graphicFrame>
        <p:nvGraphicFramePr>
          <p:cNvPr id="7" name="Tabella 6">
            <a:extLst>
              <a:ext uri="{FF2B5EF4-FFF2-40B4-BE49-F238E27FC236}">
                <a16:creationId xmlns:a16="http://schemas.microsoft.com/office/drawing/2014/main" id="{BD68ED5B-D139-8573-D5A9-797CC4D0ECB5}"/>
              </a:ext>
            </a:extLst>
          </p:cNvPr>
          <p:cNvGraphicFramePr>
            <a:graphicFrameLocks noGrp="1"/>
          </p:cNvGraphicFramePr>
          <p:nvPr>
            <p:extLst>
              <p:ext uri="{D42A27DB-BD31-4B8C-83A1-F6EECF244321}">
                <p14:modId xmlns:p14="http://schemas.microsoft.com/office/powerpoint/2010/main" val="3735522802"/>
              </p:ext>
            </p:extLst>
          </p:nvPr>
        </p:nvGraphicFramePr>
        <p:xfrm>
          <a:off x="841870" y="3771993"/>
          <a:ext cx="10694543" cy="2581644"/>
        </p:xfrm>
        <a:graphic>
          <a:graphicData uri="http://schemas.openxmlformats.org/drawingml/2006/table">
            <a:tbl>
              <a:tblPr firstRow="1" bandRow="1">
                <a:tableStyleId>{21E4AEA4-8DFA-4A89-87EB-49C32662AFE0}</a:tableStyleId>
              </a:tblPr>
              <a:tblGrid>
                <a:gridCol w="3173148">
                  <a:extLst>
                    <a:ext uri="{9D8B030D-6E8A-4147-A177-3AD203B41FA5}">
                      <a16:colId xmlns:a16="http://schemas.microsoft.com/office/drawing/2014/main" val="68216831"/>
                    </a:ext>
                  </a:extLst>
                </a:gridCol>
                <a:gridCol w="7521395">
                  <a:extLst>
                    <a:ext uri="{9D8B030D-6E8A-4147-A177-3AD203B41FA5}">
                      <a16:colId xmlns:a16="http://schemas.microsoft.com/office/drawing/2014/main" val="829655073"/>
                    </a:ext>
                  </a:extLst>
                </a:gridCol>
              </a:tblGrid>
              <a:tr h="370840">
                <a:tc>
                  <a:txBody>
                    <a:bodyPr/>
                    <a:lstStyle/>
                    <a:p>
                      <a:pPr algn="l"/>
                      <a:r>
                        <a:rPr lang="it-IT" dirty="0"/>
                        <a:t> metadata </a:t>
                      </a:r>
                      <a:r>
                        <a:rPr lang="it-IT" dirty="0" err="1"/>
                        <a:t>element</a:t>
                      </a:r>
                      <a:endParaRPr lang="it-IT" dirty="0"/>
                    </a:p>
                  </a:txBody>
                  <a:tcPr anchor="ctr"/>
                </a:tc>
                <a:tc>
                  <a:txBody>
                    <a:bodyPr/>
                    <a:lstStyle/>
                    <a:p>
                      <a:pPr algn="l"/>
                      <a:r>
                        <a:rPr lang="it-IT" dirty="0"/>
                        <a:t>Encoding</a:t>
                      </a:r>
                    </a:p>
                  </a:txBody>
                  <a:tcPr anchor="ctr"/>
                </a:tc>
                <a:extLst>
                  <a:ext uri="{0D108BD9-81ED-4DB2-BD59-A6C34878D82A}">
                    <a16:rowId xmlns:a16="http://schemas.microsoft.com/office/drawing/2014/main" val="2798725907"/>
                  </a:ext>
                </a:extLst>
              </a:tr>
              <a:tr h="741680">
                <a:tc>
                  <a:txBody>
                    <a:bodyPr/>
                    <a:lstStyle/>
                    <a:p>
                      <a:pPr algn="l"/>
                      <a:r>
                        <a:rPr lang="it-IT" sz="1800" b="1" dirty="0"/>
                        <a:t>&lt;</a:t>
                      </a:r>
                      <a:r>
                        <a:rPr lang="it-IT" sz="1800" b="1" dirty="0" err="1"/>
                        <a:t>wms:MetadataURL</a:t>
                      </a:r>
                      <a:r>
                        <a:rPr lang="it-IT" sz="1800" b="1" dirty="0"/>
                        <a:t>&gt; </a:t>
                      </a:r>
                    </a:p>
                    <a:p>
                      <a:pPr algn="l"/>
                      <a:r>
                        <a:rPr lang="it-IT" sz="1800" b="1" dirty="0"/>
                        <a:t>(in Layer)</a:t>
                      </a:r>
                    </a:p>
                  </a:txBody>
                  <a:tcPr anchor="ctr"/>
                </a:tc>
                <a:tc>
                  <a:txBody>
                    <a:bodyPr/>
                    <a:lstStyle/>
                    <a:p>
                      <a:pPr algn="l"/>
                      <a:r>
                        <a:rPr lang="en-US" b="0" dirty="0"/>
                        <a:t>pointing to the metadata record of the provided data set or data set series, available in a Discovery Service catalog</a:t>
                      </a:r>
                      <a:endParaRPr lang="it-IT" b="0" dirty="0"/>
                    </a:p>
                  </a:txBody>
                  <a:tcPr anchor="ctr"/>
                </a:tc>
                <a:extLst>
                  <a:ext uri="{0D108BD9-81ED-4DB2-BD59-A6C34878D82A}">
                    <a16:rowId xmlns:a16="http://schemas.microsoft.com/office/drawing/2014/main" val="2594960400"/>
                  </a:ext>
                </a:extLst>
              </a:tr>
              <a:tr h="737604">
                <a:tc>
                  <a:txBody>
                    <a:bodyPr/>
                    <a:lstStyle/>
                    <a:p>
                      <a:pPr algn="l"/>
                      <a:r>
                        <a:rPr lang="it-IT" sz="1800" b="1" dirty="0"/>
                        <a:t>&lt;</a:t>
                      </a:r>
                      <a:r>
                        <a:rPr lang="it-IT" sz="1800" b="1" dirty="0" err="1"/>
                        <a:t>wfs:MetadataURL</a:t>
                      </a:r>
                      <a:r>
                        <a:rPr lang="it-IT" sz="1800" b="1" dirty="0"/>
                        <a:t>&gt; </a:t>
                      </a:r>
                    </a:p>
                    <a:p>
                      <a:pPr algn="l"/>
                      <a:r>
                        <a:rPr lang="it-IT" sz="1800" b="1" dirty="0"/>
                        <a:t>(in Feature </a:t>
                      </a:r>
                      <a:r>
                        <a:rPr lang="it-IT" sz="1800" b="1" dirty="0" err="1"/>
                        <a:t>type</a:t>
                      </a:r>
                      <a:r>
                        <a:rPr lang="it-IT" sz="1800" b="1" dirty="0"/>
                        <a:t>)</a:t>
                      </a:r>
                    </a:p>
                  </a:txBody>
                  <a:tcPr anchor="ctr"/>
                </a:tc>
                <a:tc>
                  <a:txBody>
                    <a:bodyPr/>
                    <a:lstStyle/>
                    <a:p>
                      <a:pPr algn="l"/>
                      <a:r>
                        <a:rPr lang="en-US" b="0" dirty="0"/>
                        <a:t>pointing to the metadata record of the provided data set or data set series, available in a Discovery Service catalog</a:t>
                      </a:r>
                      <a:endParaRPr lang="it-IT" b="0" dirty="0"/>
                    </a:p>
                  </a:txBody>
                  <a:tcPr anchor="ctr"/>
                </a:tc>
                <a:extLst>
                  <a:ext uri="{0D108BD9-81ED-4DB2-BD59-A6C34878D82A}">
                    <a16:rowId xmlns:a16="http://schemas.microsoft.com/office/drawing/2014/main" val="19324560"/>
                  </a:ext>
                </a:extLst>
              </a:tr>
              <a:tr h="370840">
                <a:tc>
                  <a:txBody>
                    <a:bodyPr/>
                    <a:lstStyle/>
                    <a:p>
                      <a:pPr algn="l"/>
                      <a:r>
                        <a:rPr lang="it-IT" sz="1800" b="1" dirty="0"/>
                        <a:t>/feed/entry/link</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t>containing a link to a data set metadata record </a:t>
                      </a:r>
                      <a:r>
                        <a:rPr lang="it-IT" sz="1400" b="0" dirty="0"/>
                        <a:t>with </a:t>
                      </a:r>
                      <a:r>
                        <a:rPr lang="it-IT" sz="1400" b="0" dirty="0" err="1"/>
                        <a:t>attributes</a:t>
                      </a:r>
                      <a:r>
                        <a:rPr lang="it-IT" sz="1400" b="1" dirty="0"/>
                        <a:t> @rel="describedby"  </a:t>
                      </a:r>
                      <a:r>
                        <a:rPr lang="it-IT" sz="1400" b="0" dirty="0"/>
                        <a:t>and</a:t>
                      </a:r>
                      <a:r>
                        <a:rPr lang="it-IT" sz="1400" b="1" dirty="0"/>
                        <a:t> @type=«application/xml» </a:t>
                      </a:r>
                    </a:p>
                    <a:p>
                      <a:pPr algn="l"/>
                      <a:endParaRPr lang="it-IT" dirty="0"/>
                    </a:p>
                  </a:txBody>
                  <a:tcPr anchor="ctr"/>
                </a:tc>
                <a:extLst>
                  <a:ext uri="{0D108BD9-81ED-4DB2-BD59-A6C34878D82A}">
                    <a16:rowId xmlns:a16="http://schemas.microsoft.com/office/drawing/2014/main" val="754643031"/>
                  </a:ext>
                </a:extLst>
              </a:tr>
            </a:tbl>
          </a:graphicData>
        </a:graphic>
      </p:graphicFrame>
    </p:spTree>
    <p:extLst>
      <p:ext uri="{BB962C8B-B14F-4D97-AF65-F5344CB8AC3E}">
        <p14:creationId xmlns:p14="http://schemas.microsoft.com/office/powerpoint/2010/main" val="2478556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D30EB66-B296-E9EE-8EB1-A75770A7C903}"/>
              </a:ext>
            </a:extLst>
          </p:cNvPr>
          <p:cNvSpPr>
            <a:spLocks noGrp="1"/>
          </p:cNvSpPr>
          <p:nvPr>
            <p:ph type="title"/>
          </p:nvPr>
        </p:nvSpPr>
        <p:spPr/>
        <p:txBody>
          <a:bodyPr/>
          <a:lstStyle/>
          <a:p>
            <a:r>
              <a:rPr lang="nl-NL" dirty="0" err="1"/>
              <a:t>Proposed</a:t>
            </a:r>
            <a:r>
              <a:rPr lang="nl-NL" dirty="0"/>
              <a:t> data – service </a:t>
            </a:r>
            <a:r>
              <a:rPr lang="nl-NL" dirty="0" err="1"/>
              <a:t>linking</a:t>
            </a:r>
            <a:r>
              <a:rPr lang="nl-NL" dirty="0"/>
              <a:t> approach</a:t>
            </a:r>
            <a:br>
              <a:rPr lang="nl-NL" dirty="0"/>
            </a:br>
            <a:endParaRPr lang="nl-NL" dirty="0"/>
          </a:p>
        </p:txBody>
      </p:sp>
      <p:sp>
        <p:nvSpPr>
          <p:cNvPr id="18" name="Rectangle 48">
            <a:extLst>
              <a:ext uri="{FF2B5EF4-FFF2-40B4-BE49-F238E27FC236}">
                <a16:creationId xmlns:a16="http://schemas.microsoft.com/office/drawing/2014/main" id="{6D35ACAE-DB04-BE8D-91F4-CC39D7AEA69F}"/>
              </a:ext>
            </a:extLst>
          </p:cNvPr>
          <p:cNvSpPr/>
          <p:nvPr/>
        </p:nvSpPr>
        <p:spPr>
          <a:xfrm>
            <a:off x="2627221" y="2704517"/>
            <a:ext cx="2520000" cy="2668768"/>
          </a:xfrm>
          <a:prstGeom prst="rect">
            <a:avLst/>
          </a:prstGeom>
          <a:solidFill>
            <a:srgbClr val="ED7D31"/>
          </a:solidFill>
          <a:ln w="12700" cap="flat" cmpd="sng" algn="ctr">
            <a:solidFill>
              <a:srgbClr val="ED7D31">
                <a:shade val="50000"/>
              </a:srgbClr>
            </a:solid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MD in Download/View Service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a:t>
            </a:r>
          </a:p>
        </p:txBody>
      </p:sp>
      <p:cxnSp>
        <p:nvCxnSpPr>
          <p:cNvPr id="19" name="Elbow Connector 51">
            <a:extLst>
              <a:ext uri="{FF2B5EF4-FFF2-40B4-BE49-F238E27FC236}">
                <a16:creationId xmlns:a16="http://schemas.microsoft.com/office/drawing/2014/main" id="{B3AE76B0-AC15-20CD-E764-553A9D48F220}"/>
              </a:ext>
            </a:extLst>
          </p:cNvPr>
          <p:cNvCxnSpPr>
            <a:stCxn id="27" idx="0"/>
            <a:endCxn id="29" idx="3"/>
          </p:cNvCxnSpPr>
          <p:nvPr/>
        </p:nvCxnSpPr>
        <p:spPr>
          <a:xfrm rot="16200000" flipV="1">
            <a:off x="7153476" y="1213754"/>
            <a:ext cx="475872" cy="2505652"/>
          </a:xfrm>
          <a:prstGeom prst="bentConnector2">
            <a:avLst/>
          </a:prstGeom>
          <a:noFill/>
          <a:ln w="57150" cap="flat" cmpd="sng" algn="ctr">
            <a:solidFill>
              <a:srgbClr val="70AD47"/>
            </a:solidFill>
            <a:prstDash val="solid"/>
            <a:miter lim="800000"/>
            <a:tailEnd type="none"/>
          </a:ln>
          <a:effectLst/>
        </p:spPr>
      </p:cxnSp>
      <p:grpSp>
        <p:nvGrpSpPr>
          <p:cNvPr id="20" name="Group 13">
            <a:extLst>
              <a:ext uri="{FF2B5EF4-FFF2-40B4-BE49-F238E27FC236}">
                <a16:creationId xmlns:a16="http://schemas.microsoft.com/office/drawing/2014/main" id="{9442F332-0FE1-BD5A-6ACA-014FEAB3EFEE}"/>
              </a:ext>
            </a:extLst>
          </p:cNvPr>
          <p:cNvGrpSpPr/>
          <p:nvPr/>
        </p:nvGrpSpPr>
        <p:grpSpPr>
          <a:xfrm>
            <a:off x="2726975" y="4516395"/>
            <a:ext cx="2333192" cy="648438"/>
            <a:chOff x="4152057" y="3753218"/>
            <a:chExt cx="2333192" cy="648438"/>
          </a:xfrm>
        </p:grpSpPr>
        <p:sp>
          <p:nvSpPr>
            <p:cNvPr id="21" name="Rectangle 25">
              <a:extLst>
                <a:ext uri="{FF2B5EF4-FFF2-40B4-BE49-F238E27FC236}">
                  <a16:creationId xmlns:a16="http://schemas.microsoft.com/office/drawing/2014/main" id="{06DEE9F2-A018-7B65-F970-4A0D9A126121}"/>
                </a:ext>
              </a:extLst>
            </p:cNvPr>
            <p:cNvSpPr/>
            <p:nvPr/>
          </p:nvSpPr>
          <p:spPr>
            <a:xfrm>
              <a:off x="4228049" y="3753218"/>
              <a:ext cx="2257200" cy="54000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4">
              <a:extLst>
                <a:ext uri="{FF2B5EF4-FFF2-40B4-BE49-F238E27FC236}">
                  <a16:creationId xmlns:a16="http://schemas.microsoft.com/office/drawing/2014/main" id="{115FB47E-DECE-E170-67A6-8EF6624410CE}"/>
                </a:ext>
              </a:extLst>
            </p:cNvPr>
            <p:cNvSpPr/>
            <p:nvPr/>
          </p:nvSpPr>
          <p:spPr>
            <a:xfrm>
              <a:off x="4190053" y="3805043"/>
              <a:ext cx="2257200" cy="54000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52">
              <a:extLst>
                <a:ext uri="{FF2B5EF4-FFF2-40B4-BE49-F238E27FC236}">
                  <a16:creationId xmlns:a16="http://schemas.microsoft.com/office/drawing/2014/main" id="{857D9EFA-9AC6-39BB-9B8F-E63E601F5666}"/>
                </a:ext>
              </a:extLst>
            </p:cNvPr>
            <p:cNvSpPr/>
            <p:nvPr/>
          </p:nvSpPr>
          <p:spPr>
            <a:xfrm>
              <a:off x="4152057" y="3861656"/>
              <a:ext cx="2257200" cy="540000"/>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 FeatureType / Entry [M]</a:t>
              </a:r>
            </a:p>
          </p:txBody>
        </p:sp>
      </p:grpSp>
      <p:cxnSp>
        <p:nvCxnSpPr>
          <p:cNvPr id="24" name="Straight Arrow Connector 32">
            <a:extLst>
              <a:ext uri="{FF2B5EF4-FFF2-40B4-BE49-F238E27FC236}">
                <a16:creationId xmlns:a16="http://schemas.microsoft.com/office/drawing/2014/main" id="{69ED5C7B-6D62-48F5-4166-C6EA215D6B31}"/>
              </a:ext>
            </a:extLst>
          </p:cNvPr>
          <p:cNvCxnSpPr>
            <a:stCxn id="23" idx="3"/>
            <a:endCxn id="27" idx="2"/>
          </p:cNvCxnSpPr>
          <p:nvPr/>
        </p:nvCxnSpPr>
        <p:spPr>
          <a:xfrm flipV="1">
            <a:off x="4984175" y="3937323"/>
            <a:ext cx="3660063" cy="957510"/>
          </a:xfrm>
          <a:prstGeom prst="bentConnector2">
            <a:avLst/>
          </a:prstGeom>
          <a:noFill/>
          <a:ln w="57150" cap="flat" cmpd="sng" algn="ctr">
            <a:solidFill>
              <a:srgbClr val="FFC000"/>
            </a:solidFill>
            <a:prstDash val="solid"/>
            <a:miter lim="800000"/>
            <a:tailEnd type="triangle"/>
          </a:ln>
          <a:effectLst/>
        </p:spPr>
      </p:cxnSp>
      <p:sp>
        <p:nvSpPr>
          <p:cNvPr id="25" name="TextBox 55">
            <a:extLst>
              <a:ext uri="{FF2B5EF4-FFF2-40B4-BE49-F238E27FC236}">
                <a16:creationId xmlns:a16="http://schemas.microsoft.com/office/drawing/2014/main" id="{00810C37-E2BF-CC09-5A40-915F1BC26624}"/>
              </a:ext>
            </a:extLst>
          </p:cNvPr>
          <p:cNvSpPr txBox="1"/>
          <p:nvPr/>
        </p:nvSpPr>
        <p:spPr>
          <a:xfrm>
            <a:off x="3808019" y="1825624"/>
            <a:ext cx="2203552" cy="369332"/>
          </a:xfrm>
          <a:prstGeom prst="rect">
            <a:avLst/>
          </a:prstGeom>
          <a:noFill/>
        </p:spPr>
        <p:txBody>
          <a:bodyPr wrap="none" rtlCol="0">
            <a:spAutoFit/>
          </a:bodyPr>
          <a:lstStyle/>
          <a:p>
            <a:pPr>
              <a:buClrTx/>
              <a:buFontTx/>
              <a:buNone/>
            </a:pPr>
            <a:r>
              <a:rPr lang="en-US" sz="1800" b="1" kern="1200" dirty="0">
                <a:solidFill>
                  <a:prstClr val="black"/>
                </a:solidFill>
                <a:latin typeface="Calibri" panose="020F0502020204030204"/>
                <a:ea typeface="+mn-ea"/>
              </a:rPr>
              <a:t>[M]</a:t>
            </a:r>
            <a:r>
              <a:rPr lang="en-US" sz="1800" kern="1200" dirty="0">
                <a:solidFill>
                  <a:prstClr val="black"/>
                </a:solidFill>
                <a:latin typeface="Calibri" panose="020F0502020204030204"/>
                <a:ea typeface="+mn-ea"/>
              </a:rPr>
              <a:t> Resource Locator</a:t>
            </a:r>
          </a:p>
        </p:txBody>
      </p:sp>
      <p:sp>
        <p:nvSpPr>
          <p:cNvPr id="26" name="TextBox 56">
            <a:extLst>
              <a:ext uri="{FF2B5EF4-FFF2-40B4-BE49-F238E27FC236}">
                <a16:creationId xmlns:a16="http://schemas.microsoft.com/office/drawing/2014/main" id="{B76FA719-0963-64F7-7A26-327128F44130}"/>
              </a:ext>
            </a:extLst>
          </p:cNvPr>
          <p:cNvSpPr txBox="1"/>
          <p:nvPr/>
        </p:nvSpPr>
        <p:spPr>
          <a:xfrm>
            <a:off x="6465418" y="4912921"/>
            <a:ext cx="2281971" cy="369332"/>
          </a:xfrm>
          <a:prstGeom prst="rect">
            <a:avLst/>
          </a:prstGeom>
          <a:noFill/>
        </p:spPr>
        <p:txBody>
          <a:bodyPr wrap="none" rtlCol="0">
            <a:spAutoFit/>
          </a:bodyPr>
          <a:lstStyle/>
          <a:p>
            <a:pPr>
              <a:buClrTx/>
              <a:buFontTx/>
              <a:buNone/>
            </a:pPr>
            <a:r>
              <a:rPr lang="en-US" sz="1800" b="1" kern="1200" dirty="0">
                <a:solidFill>
                  <a:prstClr val="black"/>
                </a:solidFill>
                <a:latin typeface="Calibri" panose="020F0502020204030204"/>
                <a:ea typeface="+mn-ea"/>
              </a:rPr>
              <a:t>[M]</a:t>
            </a:r>
            <a:r>
              <a:rPr lang="en-US" sz="1800" kern="1200" dirty="0">
                <a:solidFill>
                  <a:prstClr val="black"/>
                </a:solidFill>
                <a:latin typeface="Calibri" panose="020F0502020204030204"/>
                <a:ea typeface="+mn-ea"/>
              </a:rPr>
              <a:t> Coupled Resource</a:t>
            </a:r>
          </a:p>
        </p:txBody>
      </p:sp>
      <p:sp>
        <p:nvSpPr>
          <p:cNvPr id="27" name="Rectangle 62">
            <a:extLst>
              <a:ext uri="{FF2B5EF4-FFF2-40B4-BE49-F238E27FC236}">
                <a16:creationId xmlns:a16="http://schemas.microsoft.com/office/drawing/2014/main" id="{41118F2B-B9BC-EDFF-A6EE-4A05797DB41E}"/>
              </a:ext>
            </a:extLst>
          </p:cNvPr>
          <p:cNvSpPr/>
          <p:nvPr/>
        </p:nvSpPr>
        <p:spPr>
          <a:xfrm>
            <a:off x="7384238" y="2704516"/>
            <a:ext cx="2520000" cy="1232807"/>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Dataset MD in Discovery Service [M]</a:t>
            </a:r>
          </a:p>
        </p:txBody>
      </p:sp>
      <p:sp>
        <p:nvSpPr>
          <p:cNvPr id="28" name="Rectangle 32">
            <a:extLst>
              <a:ext uri="{FF2B5EF4-FFF2-40B4-BE49-F238E27FC236}">
                <a16:creationId xmlns:a16="http://schemas.microsoft.com/office/drawing/2014/main" id="{8FD0FFEE-797F-DBDA-AE36-BBCAEDF96114}"/>
              </a:ext>
            </a:extLst>
          </p:cNvPr>
          <p:cNvSpPr/>
          <p:nvPr/>
        </p:nvSpPr>
        <p:spPr>
          <a:xfrm>
            <a:off x="2754120" y="3754861"/>
            <a:ext cx="2256986" cy="540000"/>
          </a:xfrm>
          <a:prstGeom prst="rect">
            <a:avLst/>
          </a:prstGeom>
          <a:solidFill>
            <a:srgbClr val="5B9BD5">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General Service MD [M]</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12">
            <a:extLst>
              <a:ext uri="{FF2B5EF4-FFF2-40B4-BE49-F238E27FC236}">
                <a16:creationId xmlns:a16="http://schemas.microsoft.com/office/drawing/2014/main" id="{651C0854-E59D-7504-78FB-CADF8EAEC621}"/>
              </a:ext>
            </a:extLst>
          </p:cNvPr>
          <p:cNvSpPr/>
          <p:nvPr/>
        </p:nvSpPr>
        <p:spPr>
          <a:xfrm>
            <a:off x="6134986" y="2226844"/>
            <a:ext cx="3600" cy="36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Elbow Connector 26">
            <a:extLst>
              <a:ext uri="{FF2B5EF4-FFF2-40B4-BE49-F238E27FC236}">
                <a16:creationId xmlns:a16="http://schemas.microsoft.com/office/drawing/2014/main" id="{F24343AB-8B1B-9B15-3510-02E4252C64A7}"/>
              </a:ext>
            </a:extLst>
          </p:cNvPr>
          <p:cNvCxnSpPr>
            <a:stCxn id="29" idx="1"/>
            <a:endCxn id="18" idx="0"/>
          </p:cNvCxnSpPr>
          <p:nvPr/>
        </p:nvCxnSpPr>
        <p:spPr>
          <a:xfrm rot="10800000" flipV="1">
            <a:off x="3887222" y="2228643"/>
            <a:ext cx="2247765" cy="475873"/>
          </a:xfrm>
          <a:prstGeom prst="bentConnector2">
            <a:avLst/>
          </a:prstGeom>
          <a:noFill/>
          <a:ln w="57150" cap="flat" cmpd="sng" algn="ctr">
            <a:solidFill>
              <a:srgbClr val="70AD47"/>
            </a:solidFill>
            <a:prstDash val="solid"/>
            <a:miter lim="800000"/>
            <a:tailEnd type="triangle"/>
          </a:ln>
          <a:effectLst/>
        </p:spPr>
      </p:cxnSp>
      <p:sp>
        <p:nvSpPr>
          <p:cNvPr id="31" name="Tekstvak 30">
            <a:extLst>
              <a:ext uri="{FF2B5EF4-FFF2-40B4-BE49-F238E27FC236}">
                <a16:creationId xmlns:a16="http://schemas.microsoft.com/office/drawing/2014/main" id="{867E2A2B-6216-33E8-4B89-DE820D92C9C3}"/>
              </a:ext>
            </a:extLst>
          </p:cNvPr>
          <p:cNvSpPr txBox="1"/>
          <p:nvPr/>
        </p:nvSpPr>
        <p:spPr>
          <a:xfrm>
            <a:off x="970722" y="1357577"/>
            <a:ext cx="10263893" cy="461665"/>
          </a:xfrm>
          <a:prstGeom prst="rect">
            <a:avLst/>
          </a:prstGeom>
          <a:noFill/>
        </p:spPr>
        <p:txBody>
          <a:bodyPr wrap="square" rtlCol="0">
            <a:spAutoFit/>
          </a:bodyPr>
          <a:lstStyle/>
          <a:p>
            <a:pPr algn="ctr"/>
            <a:r>
              <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mj-lt"/>
                <a:ea typeface="+mn-ea"/>
                <a:cs typeface="+mn-cs"/>
              </a:rPr>
              <a:t>INSPIRE Model: </a:t>
            </a:r>
            <a:r>
              <a:rPr kumimoji="0" lang="en-US" sz="2400" b="0" i="0" u="none" strike="noStrike" kern="1200" cap="none" spc="0" normalizeH="0" baseline="0" noProof="0" dirty="0">
                <a:ln w="0"/>
                <a:solidFill>
                  <a:srgbClr val="00B0F0"/>
                </a:solidFill>
                <a:effectLst>
                  <a:outerShdw blurRad="38100" dist="19050" dir="2700000" algn="tl" rotWithShape="0">
                    <a:prstClr val="black">
                      <a:alpha val="40000"/>
                    </a:prstClr>
                  </a:outerShdw>
                </a:effectLst>
                <a:uLnTx/>
                <a:uFillTx/>
                <a:latin typeface="+mj-lt"/>
                <a:ea typeface="+mn-ea"/>
                <a:cs typeface="+mn-cs"/>
              </a:rPr>
              <a:t>Simplified ([M] only)</a:t>
            </a:r>
            <a:endParaRPr lang="nl-NL" sz="2400" dirty="0">
              <a:latin typeface="+mj-lt"/>
            </a:endParaRPr>
          </a:p>
        </p:txBody>
      </p:sp>
    </p:spTree>
    <p:extLst>
      <p:ext uri="{BB962C8B-B14F-4D97-AF65-F5344CB8AC3E}">
        <p14:creationId xmlns:p14="http://schemas.microsoft.com/office/powerpoint/2010/main" val="451941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89964" y="1515480"/>
            <a:ext cx="2520000" cy="1232807"/>
          </a:xfrm>
          <a:prstGeom prst="rect">
            <a:avLst/>
          </a:prstGeom>
          <a:solidFill>
            <a:schemeClr val="bg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MD in Discovery Service [O]</a:t>
            </a:r>
          </a:p>
        </p:txBody>
      </p:sp>
      <p:sp>
        <p:nvSpPr>
          <p:cNvPr id="49" name="Rectangle 48"/>
          <p:cNvSpPr/>
          <p:nvPr/>
        </p:nvSpPr>
        <p:spPr>
          <a:xfrm>
            <a:off x="4787265" y="1484792"/>
            <a:ext cx="2520000" cy="3107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MD in Download/View Service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a:t>
            </a:r>
          </a:p>
        </p:txBody>
      </p:sp>
      <p:cxnSp>
        <p:nvCxnSpPr>
          <p:cNvPr id="51" name="Straight Arrow Connector 50"/>
          <p:cNvCxnSpPr>
            <a:stCxn id="17" idx="3"/>
            <a:endCxn id="63" idx="1"/>
          </p:cNvCxnSpPr>
          <p:nvPr/>
        </p:nvCxnSpPr>
        <p:spPr>
          <a:xfrm flipV="1">
            <a:off x="7171150" y="2260691"/>
            <a:ext cx="2373132" cy="1172454"/>
          </a:xfrm>
          <a:prstGeom prst="bentConnector3">
            <a:avLst>
              <a:gd name="adj1" fmla="val 50000"/>
            </a:avLst>
          </a:prstGeom>
          <a:ln w="57150" cmpd="sng">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63" idx="0"/>
            <a:endCxn id="49" idx="0"/>
          </p:cNvCxnSpPr>
          <p:nvPr/>
        </p:nvCxnSpPr>
        <p:spPr>
          <a:xfrm rot="16200000" flipV="1">
            <a:off x="8346027" y="-813969"/>
            <a:ext cx="159495" cy="4757017"/>
          </a:xfrm>
          <a:prstGeom prst="bentConnector3">
            <a:avLst>
              <a:gd name="adj1" fmla="val 309990"/>
            </a:avLst>
          </a:prstGeom>
          <a:ln w="57150">
            <a:tailEnd type="triangle"/>
          </a:ln>
        </p:spPr>
        <p:style>
          <a:lnRef idx="1">
            <a:schemeClr val="accent6"/>
          </a:lnRef>
          <a:fillRef idx="0">
            <a:schemeClr val="accent6"/>
          </a:fillRef>
          <a:effectRef idx="0">
            <a:schemeClr val="accent6"/>
          </a:effectRef>
          <a:fontRef idx="minor">
            <a:schemeClr val="tx1"/>
          </a:fontRef>
        </p:style>
      </p:cxnSp>
      <p:grpSp>
        <p:nvGrpSpPr>
          <p:cNvPr id="14" name="Group 13"/>
          <p:cNvGrpSpPr/>
          <p:nvPr/>
        </p:nvGrpSpPr>
        <p:grpSpPr>
          <a:xfrm>
            <a:off x="4876168" y="3840120"/>
            <a:ext cx="2333192" cy="648438"/>
            <a:chOff x="4152057" y="3753218"/>
            <a:chExt cx="2333192" cy="648438"/>
          </a:xfrm>
        </p:grpSpPr>
        <p:sp>
          <p:nvSpPr>
            <p:cNvPr id="26" name="Rectangle 25"/>
            <p:cNvSpPr/>
            <p:nvPr/>
          </p:nvSpPr>
          <p:spPr>
            <a:xfrm>
              <a:off x="4228049" y="3753218"/>
              <a:ext cx="2257200" cy="540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p:cNvSpPr/>
            <p:nvPr/>
          </p:nvSpPr>
          <p:spPr>
            <a:xfrm>
              <a:off x="4190053" y="3805043"/>
              <a:ext cx="2257200" cy="540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p:cNvSpPr/>
            <p:nvPr/>
          </p:nvSpPr>
          <p:spPr>
            <a:xfrm>
              <a:off x="4152057" y="3861656"/>
              <a:ext cx="2257200" cy="540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Layer / FeatureType / Entry [M]</a:t>
              </a:r>
            </a:p>
          </p:txBody>
        </p:sp>
      </p:grpSp>
      <p:sp>
        <p:nvSpPr>
          <p:cNvPr id="17" name="Rectangle 16"/>
          <p:cNvSpPr/>
          <p:nvPr/>
        </p:nvSpPr>
        <p:spPr>
          <a:xfrm>
            <a:off x="4914164" y="3163145"/>
            <a:ext cx="2256986" cy="540000"/>
          </a:xfrm>
          <a:prstGeom prst="rect">
            <a:avLst/>
          </a:prstGeom>
          <a:solidFill>
            <a:schemeClr val="accent1">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INSPIRE Ext MD [O]</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5" name="Straight Arrow Connector 32"/>
          <p:cNvCxnSpPr>
            <a:stCxn id="53" idx="3"/>
            <a:endCxn id="63" idx="2"/>
          </p:cNvCxnSpPr>
          <p:nvPr/>
        </p:nvCxnSpPr>
        <p:spPr>
          <a:xfrm flipV="1">
            <a:off x="7133368" y="2877094"/>
            <a:ext cx="3670914" cy="1341464"/>
          </a:xfrm>
          <a:prstGeom prst="bentConnector2">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56" name="TextBox 55"/>
          <p:cNvSpPr txBox="1"/>
          <p:nvPr/>
        </p:nvSpPr>
        <p:spPr>
          <a:xfrm>
            <a:off x="5914898" y="765392"/>
            <a:ext cx="22035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Resource Locator</a:t>
            </a:r>
          </a:p>
        </p:txBody>
      </p:sp>
      <p:sp>
        <p:nvSpPr>
          <p:cNvPr id="57" name="TextBox 56"/>
          <p:cNvSpPr txBox="1"/>
          <p:nvPr/>
        </p:nvSpPr>
        <p:spPr>
          <a:xfrm>
            <a:off x="8640794" y="4220640"/>
            <a:ext cx="22819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Coupled Resource</a:t>
            </a:r>
          </a:p>
        </p:txBody>
      </p:sp>
      <p:sp>
        <p:nvSpPr>
          <p:cNvPr id="59" name="TextBox 58"/>
          <p:cNvSpPr txBox="1"/>
          <p:nvPr/>
        </p:nvSpPr>
        <p:spPr>
          <a:xfrm>
            <a:off x="7423531" y="3456418"/>
            <a:ext cx="28593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Spatial Dataset Identifier</a:t>
            </a:r>
          </a:p>
        </p:txBody>
      </p:sp>
      <p:sp>
        <p:nvSpPr>
          <p:cNvPr id="63" name="Rectangle 62"/>
          <p:cNvSpPr/>
          <p:nvPr/>
        </p:nvSpPr>
        <p:spPr>
          <a:xfrm>
            <a:off x="9544282" y="1644287"/>
            <a:ext cx="2520000" cy="12328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Dataset MD in Discovery Service [M]</a:t>
            </a:r>
          </a:p>
        </p:txBody>
      </p:sp>
      <p:sp>
        <p:nvSpPr>
          <p:cNvPr id="66" name="TextBox 65"/>
          <p:cNvSpPr txBox="1"/>
          <p:nvPr/>
        </p:nvSpPr>
        <p:spPr>
          <a:xfrm>
            <a:off x="3571912" y="2708"/>
            <a:ext cx="504817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INSPIRE Model: </a:t>
            </a:r>
            <a:r>
              <a:rPr kumimoji="0" lang="en-US" sz="3600" b="0" i="0" u="none" strike="noStrike" kern="1200" cap="none" spc="0" normalizeH="0" baseline="0" noProof="0" dirty="0">
                <a:ln w="0"/>
                <a:solidFill>
                  <a:srgbClr val="00B0F0"/>
                </a:solidFill>
                <a:effectLst>
                  <a:outerShdw blurRad="38100" dist="19050" dir="2700000" algn="tl" rotWithShape="0">
                    <a:prstClr val="black">
                      <a:alpha val="40000"/>
                    </a:prstClr>
                  </a:outerShdw>
                </a:effectLst>
                <a:uLnTx/>
                <a:uFillTx/>
                <a:latin typeface="Calibri" panose="020F0502020204030204"/>
                <a:ea typeface="+mn-ea"/>
                <a:cs typeface="+mn-cs"/>
              </a:rPr>
              <a:t>Simplified</a:t>
            </a:r>
          </a:p>
        </p:txBody>
      </p:sp>
      <p:sp>
        <p:nvSpPr>
          <p:cNvPr id="2" name="TextBox 1"/>
          <p:cNvSpPr txBox="1"/>
          <p:nvPr/>
        </p:nvSpPr>
        <p:spPr>
          <a:xfrm>
            <a:off x="189964" y="4701542"/>
            <a:ext cx="11874317" cy="20928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Regarding the INSPIRE compliant Service MD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In an INSPIRE Network Service </a:t>
            </a: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Scenario 1</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the Service MD will not contain all INSPIRE metadata elements but contain a link to the Service MD in the Discovery Service; An </a:t>
            </a: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Scenario 2</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have no separate Service MD in the Discovery Service. Instead, all metadata elements are provided in the extended capabilities section of the capabilities document of the service; An </a:t>
            </a: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Scenario 3</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(new scenario considered if the good practice candidate on Data-Service Linking Simplification is endorsed) also have no separate Service MD in the Discovery. Instead, the metadata elements are remapped to existing elements in the capabilities document of the service and in the dataset metadata.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sng" strike="noStrike" kern="1200" cap="none" spc="0" normalizeH="0" baseline="0" noProof="0" dirty="0">
                <a:ln>
                  <a:noFill/>
                </a:ln>
                <a:solidFill>
                  <a:srgbClr val="24292F"/>
                </a:solidFill>
                <a:effectLst>
                  <a:outerShdw blurRad="38100" dist="38100" dir="2700000" algn="tl">
                    <a:srgbClr val="000000">
                      <a:alpha val="43137"/>
                    </a:srgbClr>
                  </a:outerShdw>
                </a:effectLst>
                <a:uLnTx/>
                <a:uFillTx/>
                <a:latin typeface="Calibri" panose="020F0502020204030204"/>
                <a:ea typeface="+mn-ea"/>
                <a:cs typeface="+mn-cs"/>
              </a:rPr>
              <a:t>Regarding the Spatial Data Set Identifier</a:t>
            </a:r>
            <a:r>
              <a:rPr kumimoji="0" lang="en-US" sz="1600" b="0" i="0" u="none" strike="noStrike" kern="1200" cap="none" spc="0" normalizeH="0" baseline="0" noProof="0" dirty="0">
                <a:ln>
                  <a:noFill/>
                </a:ln>
                <a:solidFill>
                  <a:srgbClr val="24292F"/>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24292F"/>
                </a:solidFill>
                <a:effectLst/>
                <a:uLnTx/>
                <a:uFillTx/>
                <a:latin typeface="Calibri" panose="020F0502020204030204"/>
                <a:ea typeface="+mn-ea"/>
                <a:cs typeface="+mn-cs"/>
              </a:rPr>
              <a:t>- The IR on Metadata is not including the Unique resource identifier as a required metadata element to be applied to services. The TG for Download and View services specify a </a:t>
            </a:r>
            <a:r>
              <a:rPr kumimoji="0" lang="en-US" sz="1400" b="0" i="0" u="none" strike="noStrike" kern="1200" cap="none" spc="0" normalizeH="0" baseline="0" noProof="0" dirty="0" err="1">
                <a:ln>
                  <a:noFill/>
                </a:ln>
                <a:solidFill>
                  <a:srgbClr val="24292F"/>
                </a:solidFill>
                <a:effectLst/>
                <a:uLnTx/>
                <a:uFillTx/>
                <a:latin typeface="Calibri" panose="020F0502020204030204"/>
                <a:ea typeface="+mn-ea"/>
                <a:cs typeface="+mn-cs"/>
              </a:rPr>
              <a:t>WxS</a:t>
            </a:r>
            <a:r>
              <a:rPr kumimoji="0" lang="en-US" sz="1400" b="0" i="0" u="none" strike="noStrike" kern="1200" cap="none" spc="0" normalizeH="0" baseline="0" noProof="0" dirty="0">
                <a:ln>
                  <a:noFill/>
                </a:ln>
                <a:solidFill>
                  <a:srgbClr val="24292F"/>
                </a:solidFill>
                <a:effectLst/>
                <a:uLnTx/>
                <a:uFillTx/>
                <a:latin typeface="Calibri" panose="020F0502020204030204"/>
                <a:ea typeface="+mn-ea"/>
                <a:cs typeface="+mn-cs"/>
              </a:rPr>
              <a:t>/Atom metadata element that contains the Unique Resource Identifier of the Spatial Data Set. In the current INSPIRE Geoportal this is used, in some cases, to establish a link between data and service for quality control purposes. The Coupled resource would be enough for data-service linking purposes, as is used e.g. in case of a WMS in the current INSPIRE Geoportal.</a:t>
            </a:r>
          </a:p>
        </p:txBody>
      </p:sp>
      <p:sp>
        <p:nvSpPr>
          <p:cNvPr id="33" name="Rectangle 32"/>
          <p:cNvSpPr/>
          <p:nvPr/>
        </p:nvSpPr>
        <p:spPr>
          <a:xfrm>
            <a:off x="4914164" y="2481973"/>
            <a:ext cx="2256986" cy="54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General Service MD [M]</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9706" y="2835944"/>
            <a:ext cx="33791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INSPIRE compliant Service MD</a:t>
            </a:r>
          </a:p>
        </p:txBody>
      </p:sp>
      <p:cxnSp>
        <p:nvCxnSpPr>
          <p:cNvPr id="35" name="Straight Arrow Connector 50"/>
          <p:cNvCxnSpPr>
            <a:stCxn id="17" idx="1"/>
            <a:endCxn id="48" idx="3"/>
          </p:cNvCxnSpPr>
          <p:nvPr/>
        </p:nvCxnSpPr>
        <p:spPr>
          <a:xfrm rot="10800000">
            <a:off x="2709964" y="2131885"/>
            <a:ext cx="2204200" cy="1301261"/>
          </a:xfrm>
          <a:prstGeom prst="bentConnector3">
            <a:avLst>
              <a:gd name="adj1" fmla="val 50000"/>
            </a:avLst>
          </a:prstGeom>
          <a:ln w="57150" cmpd="sng">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Connecteur en angle 3"/>
          <p:cNvCxnSpPr>
            <a:stCxn id="48" idx="0"/>
            <a:endCxn id="63" idx="0"/>
          </p:cNvCxnSpPr>
          <p:nvPr/>
        </p:nvCxnSpPr>
        <p:spPr>
          <a:xfrm rot="16200000" flipH="1">
            <a:off x="6062719" y="-3097276"/>
            <a:ext cx="128807" cy="9354318"/>
          </a:xfrm>
          <a:prstGeom prst="bentConnector3">
            <a:avLst>
              <a:gd name="adj1" fmla="val -664500"/>
            </a:avLst>
          </a:prstGeom>
          <a:ln w="38100">
            <a:solidFill>
              <a:schemeClr val="bg2">
                <a:lumMod val="50000"/>
              </a:schemeClr>
            </a:solidFill>
            <a:prstDash val="sysDot"/>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24" name="TextBox 33"/>
          <p:cNvSpPr txBox="1"/>
          <p:nvPr/>
        </p:nvSpPr>
        <p:spPr>
          <a:xfrm>
            <a:off x="1535034" y="669413"/>
            <a:ext cx="24150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Coupled Resources</a:t>
            </a:r>
          </a:p>
        </p:txBody>
      </p:sp>
      <p:sp>
        <p:nvSpPr>
          <p:cNvPr id="6" name="Tekstvak 5">
            <a:extLst>
              <a:ext uri="{FF2B5EF4-FFF2-40B4-BE49-F238E27FC236}">
                <a16:creationId xmlns:a16="http://schemas.microsoft.com/office/drawing/2014/main" id="{BC56F9E4-28AD-A79E-58F8-79D9F2C1D244}"/>
              </a:ext>
            </a:extLst>
          </p:cNvPr>
          <p:cNvSpPr txBox="1"/>
          <p:nvPr/>
        </p:nvSpPr>
        <p:spPr>
          <a:xfrm>
            <a:off x="199781" y="3402152"/>
            <a:ext cx="2438631"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8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LEGEND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46088" marR="0" lvl="0" indent="-446088"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Mandatory</a:t>
            </a:r>
          </a:p>
          <a:p>
            <a:pPr marL="446088" marR="0" lvl="0" indent="-446088"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Optional</a:t>
            </a:r>
          </a:p>
          <a:p>
            <a:pPr marL="446088" marR="0" lvl="0" indent="-446088" algn="l" defTabSz="914400" rtl="0" eaLnBrk="1" fontAlgn="auto" latinLnBrk="0" hangingPunct="1">
              <a:lnSpc>
                <a:spcPct val="100000"/>
              </a:lnSpc>
              <a:spcBef>
                <a:spcPts val="600"/>
              </a:spcBef>
              <a:spcAft>
                <a:spcPts val="600"/>
              </a:spcAft>
              <a:buClrTx/>
              <a:buSzTx/>
              <a:buFontTx/>
              <a:buNone/>
              <a:tabLst/>
              <a:defRPr/>
            </a:pPr>
            <a:r>
              <a:rPr kumimoji="0" lang="en-US" sz="18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NOTE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955253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616966" y="5981545"/>
            <a:ext cx="2387486" cy="797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itel 2">
            <a:extLst>
              <a:ext uri="{FF2B5EF4-FFF2-40B4-BE49-F238E27FC236}">
                <a16:creationId xmlns:a16="http://schemas.microsoft.com/office/drawing/2014/main" id="{766C54C5-76CB-BB63-B386-1A129796EB3D}"/>
              </a:ext>
            </a:extLst>
          </p:cNvPr>
          <p:cNvSpPr>
            <a:spLocks noGrp="1"/>
          </p:cNvSpPr>
          <p:nvPr>
            <p:ph type="title"/>
          </p:nvPr>
        </p:nvSpPr>
        <p:spPr/>
        <p:txBody>
          <a:bodyPr/>
          <a:lstStyle/>
          <a:p>
            <a:r>
              <a:rPr lang="en-US" dirty="0"/>
              <a:t>Part B: Use of INSPIRE conformant standard capabilities documents </a:t>
            </a:r>
            <a:endParaRPr lang="nl-NL" dirty="0"/>
          </a:p>
        </p:txBody>
      </p:sp>
      <p:sp>
        <p:nvSpPr>
          <p:cNvPr id="4" name="TextBox 3"/>
          <p:cNvSpPr txBox="1"/>
          <p:nvPr/>
        </p:nvSpPr>
        <p:spPr>
          <a:xfrm>
            <a:off x="1103585" y="6190593"/>
            <a:ext cx="1092961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s-ES" sz="1400" b="0" i="0" u="none" strike="noStrike" kern="0" cap="none" spc="0" normalizeH="0" baseline="0" noProof="0" dirty="0" smtClean="0">
                <a:ln>
                  <a:noFill/>
                </a:ln>
                <a:solidFill>
                  <a:srgbClr val="000000"/>
                </a:solidFill>
                <a:effectLst/>
                <a:uLnTx/>
                <a:uFillTx/>
                <a:latin typeface="Arial"/>
                <a:cs typeface="Arial"/>
                <a:sym typeface="Arial"/>
                <a:hlinkClick r:id="rId2"/>
              </a:rPr>
              <a:t>github.com/INSPIRE-MIF/gp-data-service-linking-simplification/blob/main/good-practice/data-service-linking-simplification-spec.md#9-part-b-use-of-inspire-conformant-standard-capabilities-documents-</a:t>
            </a:r>
            <a:r>
              <a:rPr kumimoji="0" lang="es-ES" sz="1400" b="0" i="0" u="none" strike="noStrike" kern="0" cap="none" spc="0" normalizeH="0" baseline="0" noProof="0" dirty="0" smtClean="0">
                <a:ln>
                  <a:noFill/>
                </a:ln>
                <a:solidFill>
                  <a:srgbClr val="000000"/>
                </a:solidFill>
                <a:effectLst/>
                <a:uLnTx/>
                <a:uFillTx/>
                <a:latin typeface="Arial"/>
                <a:cs typeface="Arial"/>
                <a:sym typeface="Arial"/>
              </a:rPr>
              <a:t> </a:t>
            </a:r>
            <a:endParaRPr kumimoji="0" lang="es-E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stretch>
            <a:fillRect/>
          </a:stretch>
        </p:blipFill>
        <p:spPr>
          <a:xfrm>
            <a:off x="1270000" y="1621127"/>
            <a:ext cx="9652000" cy="4403146"/>
          </a:xfrm>
          <a:prstGeom prst="rect">
            <a:avLst/>
          </a:prstGeom>
          <a:ln>
            <a:noFill/>
          </a:ln>
          <a:effectLst>
            <a:outerShdw blurRad="292100" dist="139700" dir="2700000" algn="tl" rotWithShape="0">
              <a:srgbClr val="333333">
                <a:alpha val="65000"/>
              </a:srgbClr>
            </a:outerShdw>
          </a:effectLst>
        </p:spPr>
      </p:pic>
      <p:sp>
        <p:nvSpPr>
          <p:cNvPr id="8" name="Rettangolo con angoli arrotondati 5">
            <a:extLst>
              <a:ext uri="{FF2B5EF4-FFF2-40B4-BE49-F238E27FC236}">
                <a16:creationId xmlns:a16="http://schemas.microsoft.com/office/drawing/2014/main" id="{7927324A-30A7-C1FE-58E0-E3AEE2D5FFC9}"/>
              </a:ext>
            </a:extLst>
          </p:cNvPr>
          <p:cNvSpPr/>
          <p:nvPr/>
        </p:nvSpPr>
        <p:spPr>
          <a:xfrm>
            <a:off x="1353457" y="2256795"/>
            <a:ext cx="8895443" cy="3533030"/>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398653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nig.gouv.fr/wp-content/uploads/2013/12/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782" y="1230039"/>
            <a:ext cx="4219155" cy="5627961"/>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766C54C5-76CB-BB63-B386-1A129796EB3D}"/>
              </a:ext>
            </a:extLst>
          </p:cNvPr>
          <p:cNvSpPr>
            <a:spLocks noGrp="1"/>
          </p:cNvSpPr>
          <p:nvPr>
            <p:ph type="title"/>
          </p:nvPr>
        </p:nvSpPr>
        <p:spPr/>
        <p:txBody>
          <a:bodyPr/>
          <a:lstStyle/>
          <a:p>
            <a:r>
              <a:rPr lang="en-US" dirty="0"/>
              <a:t>Part B: Use of INSPIRE conformant standard capabilities documents </a:t>
            </a:r>
            <a:endParaRPr lang="nl-NL" dirty="0"/>
          </a:p>
        </p:txBody>
      </p:sp>
      <p:sp>
        <p:nvSpPr>
          <p:cNvPr id="5" name="Croix 4"/>
          <p:cNvSpPr/>
          <p:nvPr/>
        </p:nvSpPr>
        <p:spPr>
          <a:xfrm rot="2702002">
            <a:off x="4501055" y="1978571"/>
            <a:ext cx="3728545" cy="3728545"/>
          </a:xfrm>
          <a:prstGeom prst="plus">
            <a:avLst>
              <a:gd name="adj" fmla="val 4313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138396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263893" cy="782357"/>
          </a:xfrm>
          <a:prstGeom prst="rect">
            <a:avLst/>
          </a:prstGeom>
          <a:noFill/>
          <a:ln>
            <a:noFill/>
          </a:ln>
        </p:spPr>
        <p:txBody>
          <a:bodyPr spcFirstLastPara="1" wrap="square" lIns="91425" tIns="45700" rIns="91425" bIns="0" anchor="ctr" anchorCtr="0">
            <a:noAutofit/>
          </a:bodyPr>
          <a:lstStyle/>
          <a:p>
            <a:pPr lvl="0">
              <a:buSzPts val="4000"/>
            </a:pPr>
            <a:r>
              <a:rPr lang="en-GB" sz="3600" b="1" dirty="0"/>
              <a:t>Part B. Remapping of Extended Capabilities</a:t>
            </a:r>
            <a:br>
              <a:rPr lang="en-GB" sz="3600" b="1" dirty="0"/>
            </a:br>
            <a:r>
              <a:rPr lang="en-GB" sz="3600" b="1" dirty="0"/>
              <a:t>Aim of the work</a:t>
            </a:r>
            <a:endParaRPr sz="3600" b="1" dirty="0"/>
          </a:p>
        </p:txBody>
      </p:sp>
      <p:sp>
        <p:nvSpPr>
          <p:cNvPr id="9" name="Google Shape;258;p12"/>
          <p:cNvSpPr txBox="1">
            <a:spLocks/>
          </p:cNvSpPr>
          <p:nvPr/>
        </p:nvSpPr>
        <p:spPr>
          <a:xfrm>
            <a:off x="850775" y="1787594"/>
            <a:ext cx="10847997" cy="47138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900"/>
              </a:spcAft>
              <a:buClr>
                <a:srgbClr val="F8CC29"/>
              </a:buClr>
              <a:defRPr/>
            </a:pPr>
            <a:r>
              <a:rPr lang="en-GB" sz="2800" dirty="0"/>
              <a:t>Define an alternative mapping of INSPIRE service metadata elements to elements available in the Capabilities document of OGC OWS standard services (WMS, WFS) and Atom feeds.</a:t>
            </a:r>
            <a:endParaRPr lang="en-GB" sz="2800" dirty="0">
              <a:solidFill>
                <a:schemeClr val="tx1"/>
              </a:solidFill>
            </a:endParaRPr>
          </a:p>
          <a:p>
            <a:pPr marL="342900" lvl="0" indent="-342900">
              <a:spcBef>
                <a:spcPts val="300"/>
              </a:spcBef>
              <a:spcAft>
                <a:spcPts val="900"/>
              </a:spcAft>
              <a:buClr>
                <a:srgbClr val="F8CC29"/>
              </a:buClr>
              <a:defRPr/>
            </a:pPr>
            <a:r>
              <a:rPr lang="en-GB" sz="2800" dirty="0">
                <a:solidFill>
                  <a:schemeClr val="tx1"/>
                </a:solidFill>
              </a:rPr>
              <a:t>Avoid (as an option) the need for the INSPIRE Extended Capabilities section.</a:t>
            </a:r>
          </a:p>
          <a:p>
            <a:pPr marL="342900" lvl="0" indent="-342900">
              <a:spcBef>
                <a:spcPts val="300"/>
              </a:spcBef>
              <a:spcAft>
                <a:spcPts val="900"/>
              </a:spcAft>
              <a:buClr>
                <a:srgbClr val="F8CC29"/>
              </a:buClr>
              <a:defRPr/>
            </a:pPr>
            <a:r>
              <a:rPr lang="en-GB" sz="2800" dirty="0">
                <a:solidFill>
                  <a:schemeClr val="tx1"/>
                </a:solidFill>
              </a:rPr>
              <a:t>Remove remaining obstacles in the implementation of INSPIRE requirements for network services due to the extensions required to software tools available in the market.</a:t>
            </a:r>
            <a:endParaRPr lang="en-GB" sz="2000" dirty="0">
              <a:solidFill>
                <a:schemeClr val="tx1"/>
              </a:solidFill>
            </a:endParaRPr>
          </a:p>
        </p:txBody>
      </p:sp>
    </p:spTree>
    <p:extLst>
      <p:ext uri="{BB962C8B-B14F-4D97-AF65-F5344CB8AC3E}">
        <p14:creationId xmlns:p14="http://schemas.microsoft.com/office/powerpoint/2010/main" val="3210124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160250"/>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600"/>
              </a:spcAft>
              <a:buClr>
                <a:srgbClr val="F8CC29"/>
              </a:buClr>
              <a:buSzPts val="2400"/>
              <a:buFont typeface="Arial"/>
              <a:buNone/>
              <a:tabLst/>
              <a:defRPr/>
            </a:pPr>
            <a:r>
              <a:rPr kumimoji="0" lang="en-GB" sz="2400" b="1" i="0" u="none" strike="noStrike" kern="0" cap="none" spc="0" normalizeH="0" baseline="0" noProof="0" dirty="0">
                <a:ln>
                  <a:noFill/>
                </a:ln>
                <a:solidFill>
                  <a:srgbClr val="034EA2"/>
                </a:solidFill>
                <a:effectLst/>
                <a:uLnTx/>
                <a:uFillTx/>
                <a:latin typeface="Arial"/>
                <a:cs typeface="Arial"/>
                <a:sym typeface="Arial"/>
              </a:rPr>
              <a:t>Resource Type and Resource Locator</a:t>
            </a: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934715" y="2170719"/>
          <a:ext cx="9840278" cy="185420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a:t>Resource Type</a:t>
                      </a:r>
                    </a:p>
                  </a:txBody>
                  <a:tcPr anchor="ctr"/>
                </a:tc>
                <a:tc>
                  <a:txBody>
                    <a:bodyPr/>
                    <a:lstStyle/>
                    <a:p>
                      <a:pPr algn="l"/>
                      <a:r>
                        <a:rPr lang="it-IT" dirty="0" err="1"/>
                        <a:t>inspire_common:ResourceType</a:t>
                      </a:r>
                      <a:r>
                        <a:rPr lang="it-IT" dirty="0"/>
                        <a:t> </a:t>
                      </a:r>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dirty="0"/>
                        <a:t>Resource </a:t>
                      </a:r>
                      <a:r>
                        <a:rPr lang="it-IT" dirty="0" err="1"/>
                        <a:t>Type</a:t>
                      </a:r>
                      <a:endParaRPr lang="it-IT" dirty="0"/>
                    </a:p>
                  </a:txBody>
                  <a:tcPr anchor="ctr"/>
                </a:tc>
                <a:tc>
                  <a:txBody>
                    <a:bodyPr/>
                    <a:lstStyle/>
                    <a:p>
                      <a:pPr algn="l"/>
                      <a:r>
                        <a:rPr lang="it-IT" dirty="0" err="1"/>
                        <a:t>not</a:t>
                      </a:r>
                      <a:r>
                        <a:rPr lang="it-IT" dirty="0"/>
                        <a:t> </a:t>
                      </a:r>
                      <a:r>
                        <a:rPr lang="it-IT" dirty="0" err="1"/>
                        <a:t>mapped</a:t>
                      </a:r>
                      <a:endParaRPr lang="it-IT" dirty="0"/>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r h="370840">
                <a:tc>
                  <a:txBody>
                    <a:bodyPr/>
                    <a:lstStyle/>
                    <a:p>
                      <a:pPr algn="l"/>
                      <a:r>
                        <a:rPr lang="it-IT" dirty="0"/>
                        <a:t>Resource Locator</a:t>
                      </a:r>
                    </a:p>
                  </a:txBody>
                  <a:tcPr anchor="ctr"/>
                </a:tc>
                <a:tc>
                  <a:txBody>
                    <a:bodyPr/>
                    <a:lstStyle/>
                    <a:p>
                      <a:pPr algn="l"/>
                      <a:r>
                        <a:rPr lang="it-IT" dirty="0" err="1"/>
                        <a:t>inspire_common:ResourceLocator</a:t>
                      </a:r>
                      <a:r>
                        <a:rPr lang="it-IT" dirty="0"/>
                        <a:t> </a:t>
                      </a:r>
                    </a:p>
                  </a:txBody>
                  <a:tcPr anchor="ctr"/>
                </a:tc>
                <a:tc>
                  <a:txBody>
                    <a:bodyPr/>
                    <a:lstStyle/>
                    <a:p>
                      <a:pPr algn="l"/>
                      <a:r>
                        <a:rPr lang="it-IT" dirty="0"/>
                        <a:t>WMS - WFS</a:t>
                      </a:r>
                    </a:p>
                  </a:txBody>
                  <a:tcPr anchor="ctr"/>
                </a:tc>
                <a:extLst>
                  <a:ext uri="{0D108BD9-81ED-4DB2-BD59-A6C34878D82A}">
                    <a16:rowId xmlns:a16="http://schemas.microsoft.com/office/drawing/2014/main" val="60711050"/>
                  </a:ext>
                </a:extLst>
              </a:tr>
              <a:tr h="370840">
                <a:tc>
                  <a:txBody>
                    <a:bodyPr/>
                    <a:lstStyle/>
                    <a:p>
                      <a:pPr algn="l"/>
                      <a:r>
                        <a:rPr lang="it-IT" dirty="0"/>
                        <a:t>Resource Locator</a:t>
                      </a:r>
                    </a:p>
                  </a:txBody>
                  <a:tcPr anchor="ctr"/>
                </a:tc>
                <a:tc>
                  <a:txBody>
                    <a:bodyPr/>
                    <a:lstStyle/>
                    <a:p>
                      <a:pPr algn="l"/>
                      <a:r>
                        <a:rPr lang="it-IT" dirty="0"/>
                        <a:t>Feed </a:t>
                      </a:r>
                      <a:r>
                        <a:rPr lang="it-IT" dirty="0" err="1"/>
                        <a:t>level</a:t>
                      </a:r>
                      <a:r>
                        <a:rPr lang="it-IT" dirty="0"/>
                        <a:t> link in the top </a:t>
                      </a:r>
                      <a:r>
                        <a:rPr lang="it-IT" dirty="0" err="1"/>
                        <a:t>Atom</a:t>
                      </a:r>
                      <a:r>
                        <a:rPr lang="it-IT" dirty="0"/>
                        <a:t> feed /feed/link[@rel="self"]</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8138598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4089881"/>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970722" y="4678527"/>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a:t>Resource </a:t>
                      </a:r>
                      <a:r>
                        <a:rPr lang="it-IT" dirty="0" err="1"/>
                        <a:t>Type</a:t>
                      </a:r>
                      <a:endParaRPr lang="it-IT" dirty="0"/>
                    </a:p>
                  </a:txBody>
                  <a:tcPr anchor="ctr"/>
                </a:tc>
                <a:tc>
                  <a:txBody>
                    <a:bodyPr/>
                    <a:lstStyle/>
                    <a:p>
                      <a:pPr algn="l"/>
                      <a:r>
                        <a:rPr lang="it-IT" dirty="0"/>
                        <a:t>No element mapped</a:t>
                      </a:r>
                    </a:p>
                  </a:txBody>
                  <a:tcPr anchor="ctr"/>
                </a:tc>
                <a:tc>
                  <a:txBody>
                    <a:bodyPr/>
                    <a:lstStyle/>
                    <a:p>
                      <a:pPr algn="l"/>
                      <a:r>
                        <a:rPr lang="it-IT"/>
                        <a:t>WMS - WFS - Atom</a:t>
                      </a:r>
                    </a:p>
                  </a:txBody>
                  <a:tcPr anchor="ctr"/>
                </a:tc>
                <a:extLst>
                  <a:ext uri="{0D108BD9-81ED-4DB2-BD59-A6C34878D82A}">
                    <a16:rowId xmlns:a16="http://schemas.microsoft.com/office/drawing/2014/main" val="982444956"/>
                  </a:ext>
                </a:extLst>
              </a:tr>
              <a:tr h="370840">
                <a:tc>
                  <a:txBody>
                    <a:bodyPr/>
                    <a:lstStyle/>
                    <a:p>
                      <a:pPr algn="l"/>
                      <a:r>
                        <a:rPr lang="it-IT"/>
                        <a:t>Resource Locator</a:t>
                      </a:r>
                    </a:p>
                  </a:txBody>
                  <a:tcPr anchor="ctr"/>
                </a:tc>
                <a:tc>
                  <a:txBody>
                    <a:bodyPr/>
                    <a:lstStyle/>
                    <a:p>
                      <a:pPr algn="l"/>
                      <a:r>
                        <a:rPr lang="it-IT"/>
                        <a:t>No element mapped</a:t>
                      </a:r>
                    </a:p>
                  </a:txBody>
                  <a:tcPr anchor="ctr"/>
                </a:tc>
                <a:tc>
                  <a:txBody>
                    <a:bodyPr/>
                    <a:lstStyle/>
                    <a:p>
                      <a:pPr algn="l"/>
                      <a:r>
                        <a:rPr lang="it-IT" dirty="0"/>
                        <a:t>WMS - WFS - </a:t>
                      </a:r>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3891919"/>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ZoneTexte 1"/>
          <p:cNvSpPr txBox="1"/>
          <p:nvPr/>
        </p:nvSpPr>
        <p:spPr>
          <a:xfrm>
            <a:off x="1994339" y="5919953"/>
            <a:ext cx="7898524" cy="738664"/>
          </a:xfrm>
          <a:prstGeom prst="rect">
            <a:avLst/>
          </a:prstGeom>
          <a:noFill/>
        </p:spPr>
        <p:txBody>
          <a:bodyPr wrap="square" rtlCol="0">
            <a:spAutoFit/>
          </a:bodyPr>
          <a:lstStyle/>
          <a:p>
            <a:r>
              <a:rPr lang="en-US" i="1" dirty="0">
                <a:solidFill>
                  <a:srgbClr val="FF0000"/>
                </a:solidFill>
              </a:rPr>
              <a:t>In case of view and download services, when the service metadata is provided as response to a Get Download/View Service Metadata request, then the resource type is implicit and shall not be documented</a:t>
            </a:r>
            <a:r>
              <a:rPr lang="en-US" dirty="0">
                <a:solidFill>
                  <a:srgbClr val="FF0000"/>
                </a:solidFill>
              </a:rPr>
              <a:t>.</a:t>
            </a:r>
            <a:endParaRPr lang="fr-FR" dirty="0">
              <a:solidFill>
                <a:srgbClr val="FF0000"/>
              </a:solidFill>
            </a:endParaRPr>
          </a:p>
        </p:txBody>
      </p:sp>
    </p:spTree>
    <p:extLst>
      <p:ext uri="{BB962C8B-B14F-4D97-AF65-F5344CB8AC3E}">
        <p14:creationId xmlns:p14="http://schemas.microsoft.com/office/powerpoint/2010/main" val="281225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393000"/>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Spatial data service type</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589502"/>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Spatial</a:t>
                      </a:r>
                      <a:r>
                        <a:rPr lang="it-IT" dirty="0"/>
                        <a:t> Data Service </a:t>
                      </a:r>
                      <a:r>
                        <a:rPr lang="it-IT" dirty="0" err="1"/>
                        <a:t>Type</a:t>
                      </a:r>
                      <a:endParaRPr lang="it-IT" dirty="0"/>
                    </a:p>
                  </a:txBody>
                  <a:tcPr anchor="ctr"/>
                </a:tc>
                <a:tc>
                  <a:txBody>
                    <a:bodyPr/>
                    <a:lstStyle/>
                    <a:p>
                      <a:pPr algn="l"/>
                      <a:r>
                        <a:rPr lang="it-IT" dirty="0" err="1"/>
                        <a:t>inspire_common:SpatialDataServiceType</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a:t>Spatial Data Service Type</a:t>
                      </a:r>
                    </a:p>
                  </a:txBody>
                  <a:tcPr anchor="ctr"/>
                </a:tc>
                <a:tc>
                  <a:txBody>
                    <a:bodyPr/>
                    <a:lstStyle/>
                    <a:p>
                      <a:pPr algn="l"/>
                      <a:r>
                        <a:rPr lang="it-IT"/>
                        <a:t>not mapped</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4272756"/>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5001515"/>
          <a:ext cx="9840278" cy="88900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Spatial</a:t>
                      </a:r>
                      <a:r>
                        <a:rPr lang="it-IT" dirty="0"/>
                        <a:t> Data Service </a:t>
                      </a:r>
                      <a:r>
                        <a:rPr lang="it-IT" dirty="0" err="1"/>
                        <a:t>Type</a:t>
                      </a:r>
                      <a:endParaRPr lang="it-IT" dirty="0"/>
                    </a:p>
                  </a:txBody>
                  <a:tcPr anchor="ctr"/>
                </a:tc>
                <a:tc>
                  <a:txBody>
                    <a:bodyPr/>
                    <a:lstStyle/>
                    <a:p>
                      <a:pPr algn="l"/>
                      <a:r>
                        <a:rPr lang="it-IT" b="1" dirty="0" err="1"/>
                        <a:t>gmd:applicationProfile</a:t>
                      </a:r>
                      <a:r>
                        <a:rPr lang="it-IT" dirty="0"/>
                        <a:t> </a:t>
                      </a:r>
                      <a:r>
                        <a:rPr lang="it-IT" dirty="0" err="1"/>
                        <a:t>element</a:t>
                      </a:r>
                      <a:r>
                        <a:rPr lang="it-IT" dirty="0"/>
                        <a:t> (in data set </a:t>
                      </a:r>
                      <a:r>
                        <a:rPr lang="it-IT" dirty="0" err="1"/>
                        <a:t>metadata</a:t>
                      </a:r>
                      <a:r>
                        <a:rPr lang="it-IT" dirty="0"/>
                        <a:t> record)</a:t>
                      </a:r>
                    </a:p>
                  </a:txBody>
                  <a:tcPr anchor="ctr"/>
                </a:tc>
                <a:tc>
                  <a:txBody>
                    <a:bodyPr/>
                    <a:lstStyle/>
                    <a:p>
                      <a:pPr algn="l"/>
                      <a:r>
                        <a:rPr lang="it-IT" dirty="0"/>
                        <a:t>WMS - WFS - </a:t>
                      </a:r>
                      <a:r>
                        <a:rPr lang="it-IT" dirty="0" err="1"/>
                        <a:t>Atom</a:t>
                      </a:r>
                      <a:endParaRPr lang="it-IT" dirty="0"/>
                    </a:p>
                  </a:txBody>
                  <a:tcPr anchor="ctr"/>
                </a:tc>
                <a:extLst>
                  <a:ext uri="{0D108BD9-81ED-4DB2-BD59-A6C34878D82A}">
                    <a16:rowId xmlns:a16="http://schemas.microsoft.com/office/drawing/2014/main" val="982444956"/>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4024919"/>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Ellipse 1"/>
          <p:cNvSpPr/>
          <p:nvPr/>
        </p:nvSpPr>
        <p:spPr>
          <a:xfrm>
            <a:off x="10933386" y="5415454"/>
            <a:ext cx="465083" cy="46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
            </a:r>
          </a:p>
        </p:txBody>
      </p:sp>
    </p:spTree>
    <p:extLst>
      <p:ext uri="{BB962C8B-B14F-4D97-AF65-F5344CB8AC3E}">
        <p14:creationId xmlns:p14="http://schemas.microsoft.com/office/powerpoint/2010/main" val="3193656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027250"/>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600"/>
              </a:spcAft>
              <a:buClr>
                <a:srgbClr val="F8CC29"/>
              </a:buClr>
              <a:buSzPts val="2400"/>
              <a:buFont typeface="Arial"/>
              <a:buNone/>
              <a:tabLst/>
              <a:defRPr/>
            </a:pPr>
            <a:r>
              <a:rPr kumimoji="0" lang="en-GB" sz="2400" b="1" i="0" u="none" strike="noStrike" kern="0" cap="none" spc="0" normalizeH="0" baseline="0" noProof="0" dirty="0">
                <a:ln>
                  <a:noFill/>
                </a:ln>
                <a:solidFill>
                  <a:srgbClr val="034EA2"/>
                </a:solidFill>
                <a:effectLst/>
                <a:uLnTx/>
                <a:uFillTx/>
                <a:latin typeface="Arial"/>
                <a:cs typeface="Arial"/>
                <a:sym typeface="Arial"/>
              </a:rPr>
              <a:t>Temporal reference</a:t>
            </a: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934715" y="1987844"/>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Temporal</a:t>
                      </a:r>
                      <a:r>
                        <a:rPr lang="it-IT" dirty="0"/>
                        <a:t> Reference</a:t>
                      </a:r>
                    </a:p>
                  </a:txBody>
                  <a:tcPr anchor="ctr"/>
                </a:tc>
                <a:tc>
                  <a:txBody>
                    <a:bodyPr/>
                    <a:lstStyle/>
                    <a:p>
                      <a:pPr algn="l"/>
                      <a:r>
                        <a:rPr lang="it-IT" dirty="0" err="1"/>
                        <a:t>inspire_common:TemporalReference</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a:t>Temporal Reference</a:t>
                      </a:r>
                    </a:p>
                  </a:txBody>
                  <a:tcPr anchor="ctr"/>
                </a:tc>
                <a:tc>
                  <a:txBody>
                    <a:bodyPr/>
                    <a:lstStyle/>
                    <a:p>
                      <a:pPr algn="l"/>
                      <a:r>
                        <a:rPr lang="it-IT"/>
                        <a:t>not mapped</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3142240"/>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970722" y="3614503"/>
          <a:ext cx="9840278" cy="256540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Temporal</a:t>
                      </a:r>
                      <a:r>
                        <a:rPr lang="it-IT" dirty="0"/>
                        <a:t> Reference</a:t>
                      </a:r>
                    </a:p>
                  </a:txBody>
                  <a:tcPr anchor="ctr"/>
                </a:tc>
                <a:tc>
                  <a:txBody>
                    <a:bodyPr/>
                    <a:lstStyle/>
                    <a:p>
                      <a:pPr algn="l"/>
                      <a:r>
                        <a:rPr lang="it-IT" b="1" dirty="0" err="1"/>
                        <a:t>updateSequence</a:t>
                      </a:r>
                      <a:r>
                        <a:rPr lang="it-IT" b="1" dirty="0"/>
                        <a:t> </a:t>
                      </a:r>
                      <a:r>
                        <a:rPr lang="it-IT" b="1" dirty="0" err="1"/>
                        <a:t>attribute</a:t>
                      </a:r>
                      <a:r>
                        <a:rPr lang="it-IT" dirty="0"/>
                        <a:t> in the </a:t>
                      </a:r>
                      <a:r>
                        <a:rPr lang="it-IT" dirty="0" err="1"/>
                        <a:t>WMS_Capabilities</a:t>
                      </a:r>
                      <a:r>
                        <a:rPr lang="it-IT" dirty="0"/>
                        <a:t>/</a:t>
                      </a:r>
                      <a:r>
                        <a:rPr lang="it-IT" dirty="0" err="1"/>
                        <a:t>WFS_Capabilities</a:t>
                      </a:r>
                      <a:r>
                        <a:rPr lang="it-IT" dirty="0"/>
                        <a:t> </a:t>
                      </a:r>
                      <a:r>
                        <a:rPr lang="it-IT" dirty="0" err="1"/>
                        <a:t>root</a:t>
                      </a:r>
                      <a:r>
                        <a:rPr lang="it-IT" dirty="0"/>
                        <a:t> </a:t>
                      </a:r>
                      <a:r>
                        <a:rPr lang="it-IT" dirty="0" err="1"/>
                        <a:t>element</a:t>
                      </a:r>
                      <a:r>
                        <a:rPr lang="it-IT" dirty="0"/>
                        <a:t>. </a:t>
                      </a:r>
                    </a:p>
                  </a:txBody>
                  <a:tcPr anchor="ctr"/>
                </a:tc>
                <a:tc>
                  <a:txBody>
                    <a:bodyPr/>
                    <a:lstStyle/>
                    <a:p>
                      <a:pPr algn="l"/>
                      <a:r>
                        <a:rPr lang="it-IT" dirty="0"/>
                        <a:t>WMS - WFS</a:t>
                      </a:r>
                    </a:p>
                  </a:txBody>
                  <a:tcPr anchor="ctr"/>
                </a:tc>
                <a:extLst>
                  <a:ext uri="{0D108BD9-81ED-4DB2-BD59-A6C34878D82A}">
                    <a16:rowId xmlns:a16="http://schemas.microsoft.com/office/drawing/2014/main" val="9824449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Temporal</a:t>
                      </a:r>
                      <a:r>
                        <a:rPr lang="it-IT" dirty="0"/>
                        <a:t> Reference</a:t>
                      </a:r>
                    </a:p>
                    <a:p>
                      <a:pPr algn="l"/>
                      <a:endParaRPr lang="it-IT" dirty="0"/>
                    </a:p>
                  </a:txBody>
                  <a:tcPr anchor="ctr"/>
                </a:tc>
                <a:tc>
                  <a:txBody>
                    <a:bodyPr/>
                    <a:lstStyle/>
                    <a:p>
                      <a:pPr algn="l"/>
                      <a:r>
                        <a:rPr lang="it-IT" b="1" dirty="0" err="1"/>
                        <a:t>feed</a:t>
                      </a:r>
                      <a:r>
                        <a:rPr lang="it-IT" b="1" dirty="0"/>
                        <a:t>/</a:t>
                      </a:r>
                      <a:r>
                        <a:rPr lang="it-IT" b="1" dirty="0" err="1"/>
                        <a:t>updated</a:t>
                      </a:r>
                      <a:r>
                        <a:rPr lang="it-IT" dirty="0"/>
                        <a:t> </a:t>
                      </a:r>
                      <a:r>
                        <a:rPr lang="it-IT" dirty="0" err="1"/>
                        <a:t>element</a:t>
                      </a:r>
                      <a:r>
                        <a:rPr lang="it-IT" dirty="0"/>
                        <a:t> in the </a:t>
                      </a:r>
                      <a:r>
                        <a:rPr lang="it-IT" dirty="0" err="1"/>
                        <a:t>Atom</a:t>
                      </a:r>
                      <a:r>
                        <a:rPr lang="it-IT" dirty="0"/>
                        <a:t> </a:t>
                      </a:r>
                      <a:r>
                        <a:rPr lang="it-IT" dirty="0" err="1"/>
                        <a:t>feed</a:t>
                      </a:r>
                      <a:endParaRPr lang="it-IT" dirty="0"/>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Temporal</a:t>
                      </a:r>
                      <a:r>
                        <a:rPr lang="it-IT" dirty="0"/>
                        <a:t> Reference</a:t>
                      </a:r>
                    </a:p>
                    <a:p>
                      <a:pPr algn="l"/>
                      <a:endParaRPr lang="it-IT" dirty="0"/>
                    </a:p>
                  </a:txBody>
                  <a:tcPr anchor="ctr"/>
                </a:tc>
                <a:tc>
                  <a:txBody>
                    <a:bodyPr/>
                    <a:lstStyle/>
                    <a:p>
                      <a:pPr algn="l"/>
                      <a:r>
                        <a:rPr lang="it-IT" dirty="0" err="1"/>
                        <a:t>Otherwise</a:t>
                      </a:r>
                      <a:r>
                        <a:rPr lang="it-IT" dirty="0"/>
                        <a:t>, </a:t>
                      </a:r>
                      <a:r>
                        <a:rPr lang="it-IT" b="1" dirty="0" err="1"/>
                        <a:t>gmd:citation</a:t>
                      </a:r>
                      <a:r>
                        <a:rPr lang="it-IT" b="1" dirty="0"/>
                        <a:t>/</a:t>
                      </a:r>
                      <a:r>
                        <a:rPr lang="it-IT" b="1" dirty="0" err="1"/>
                        <a:t>gmd:CI_Citation</a:t>
                      </a:r>
                      <a:r>
                        <a:rPr lang="it-IT" b="1" dirty="0"/>
                        <a:t>/</a:t>
                      </a:r>
                      <a:r>
                        <a:rPr lang="it-IT" b="1" dirty="0" err="1"/>
                        <a:t>gmd:date</a:t>
                      </a:r>
                      <a:r>
                        <a:rPr lang="it-IT" b="1" dirty="0"/>
                        <a:t>/</a:t>
                      </a:r>
                      <a:r>
                        <a:rPr lang="it-IT" b="1" dirty="0" err="1"/>
                        <a:t>gmd:CI_Date</a:t>
                      </a:r>
                      <a:r>
                        <a:rPr lang="it-IT" b="1" dirty="0"/>
                        <a:t>/</a:t>
                      </a:r>
                      <a:r>
                        <a:rPr lang="it-IT" b="1" dirty="0" err="1"/>
                        <a:t>gmd:date</a:t>
                      </a:r>
                      <a:r>
                        <a:rPr lang="it-IT" b="1" dirty="0"/>
                        <a:t> </a:t>
                      </a:r>
                      <a:r>
                        <a:rPr lang="it-IT" dirty="0" err="1"/>
                        <a:t>element</a:t>
                      </a:r>
                      <a:r>
                        <a:rPr lang="it-IT" dirty="0"/>
                        <a:t> in the data set </a:t>
                      </a:r>
                      <a:r>
                        <a:rPr lang="it-IT" dirty="0" err="1"/>
                        <a:t>metadata</a:t>
                      </a:r>
                      <a:r>
                        <a:rPr lang="it-IT" dirty="0"/>
                        <a:t> record, with </a:t>
                      </a:r>
                      <a:r>
                        <a:rPr lang="it-IT" dirty="0" err="1"/>
                        <a:t>one</a:t>
                      </a:r>
                      <a:r>
                        <a:rPr lang="it-IT" dirty="0"/>
                        <a:t> of the </a:t>
                      </a:r>
                      <a:r>
                        <a:rPr lang="it-IT" dirty="0" err="1"/>
                        <a:t>following</a:t>
                      </a:r>
                      <a:r>
                        <a:rPr lang="it-IT" dirty="0"/>
                        <a:t> </a:t>
                      </a:r>
                      <a:r>
                        <a:rPr lang="it-IT" dirty="0" err="1"/>
                        <a:t>prioritised</a:t>
                      </a:r>
                      <a:r>
                        <a:rPr lang="it-IT" dirty="0"/>
                        <a:t> date </a:t>
                      </a:r>
                      <a:r>
                        <a:rPr lang="it-IT" dirty="0" err="1"/>
                        <a:t>types</a:t>
                      </a:r>
                      <a:r>
                        <a:rPr lang="it-IT" dirty="0"/>
                        <a:t>:- </a:t>
                      </a:r>
                      <a:r>
                        <a:rPr lang="it-IT" i="1" dirty="0" err="1"/>
                        <a:t>publication</a:t>
                      </a:r>
                      <a:r>
                        <a:rPr lang="it-IT" dirty="0"/>
                        <a:t>, - </a:t>
                      </a:r>
                      <a:r>
                        <a:rPr lang="it-IT" i="1" dirty="0" err="1"/>
                        <a:t>revision</a:t>
                      </a:r>
                      <a:r>
                        <a:rPr lang="it-IT" dirty="0"/>
                        <a:t> or - </a:t>
                      </a:r>
                      <a:r>
                        <a:rPr lang="it-IT" i="1" dirty="0" err="1"/>
                        <a:t>creation</a:t>
                      </a:r>
                      <a:endParaRPr lang="it-IT"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WMS – WFS - </a:t>
                      </a:r>
                      <a:r>
                        <a:rPr lang="it-IT" dirty="0" err="1"/>
                        <a:t>Atom</a:t>
                      </a:r>
                      <a:endParaRPr lang="it-IT" dirty="0"/>
                    </a:p>
                  </a:txBody>
                  <a:tcPr anchor="ctr"/>
                </a:tc>
                <a:extLst>
                  <a:ext uri="{0D108BD9-81ED-4DB2-BD59-A6C34878D82A}">
                    <a16:rowId xmlns:a16="http://schemas.microsoft.com/office/drawing/2014/main" val="2800981176"/>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2960903"/>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Ellipse 7"/>
          <p:cNvSpPr/>
          <p:nvPr/>
        </p:nvSpPr>
        <p:spPr>
          <a:xfrm>
            <a:off x="10700844" y="5415453"/>
            <a:ext cx="465083" cy="46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
            </a:r>
          </a:p>
        </p:txBody>
      </p:sp>
      <p:sp>
        <p:nvSpPr>
          <p:cNvPr id="12" name="Ellipse 11"/>
          <p:cNvSpPr/>
          <p:nvPr/>
        </p:nvSpPr>
        <p:spPr>
          <a:xfrm>
            <a:off x="10700844" y="4028089"/>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3" name="Ellipse 12"/>
          <p:cNvSpPr/>
          <p:nvPr/>
        </p:nvSpPr>
        <p:spPr>
          <a:xfrm>
            <a:off x="10700843" y="4520761"/>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1201826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010625"/>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Conformity</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007627"/>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dirty="0" err="1"/>
                        <a:t>Applicable</a:t>
                      </a:r>
                      <a:r>
                        <a:rPr lang="it-IT" dirty="0"/>
                        <a:t> on Service </a:t>
                      </a:r>
                      <a:r>
                        <a:rPr lang="it-IT" dirty="0" err="1"/>
                        <a:t>type</a:t>
                      </a:r>
                      <a:endParaRPr lang="it-IT" dirty="0"/>
                    </a:p>
                  </a:txBody>
                  <a:tcPr anchor="ctr"/>
                </a:tc>
                <a:extLst>
                  <a:ext uri="{0D108BD9-81ED-4DB2-BD59-A6C34878D82A}">
                    <a16:rowId xmlns:a16="http://schemas.microsoft.com/office/drawing/2014/main" val="3342839412"/>
                  </a:ext>
                </a:extLst>
              </a:tr>
              <a:tr h="370840">
                <a:tc>
                  <a:txBody>
                    <a:bodyPr/>
                    <a:lstStyle/>
                    <a:p>
                      <a:pPr algn="l"/>
                      <a:r>
                        <a:rPr lang="it-IT"/>
                        <a:t>Conformity</a:t>
                      </a:r>
                    </a:p>
                  </a:txBody>
                  <a:tcPr anchor="ctr"/>
                </a:tc>
                <a:tc>
                  <a:txBody>
                    <a:bodyPr/>
                    <a:lstStyle/>
                    <a:p>
                      <a:pPr algn="l"/>
                      <a:r>
                        <a:rPr lang="it-IT" dirty="0" err="1"/>
                        <a:t>inspire_common:Conformity</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dirty="0" err="1"/>
                        <a:t>Conformity</a:t>
                      </a:r>
                      <a:endParaRPr lang="it-IT" dirty="0"/>
                    </a:p>
                  </a:txBody>
                  <a:tcPr anchor="ctr"/>
                </a:tc>
                <a:tc>
                  <a:txBody>
                    <a:bodyPr/>
                    <a:lstStyle/>
                    <a:p>
                      <a:pPr algn="l"/>
                      <a:r>
                        <a:rPr lang="it-IT" dirty="0" err="1"/>
                        <a:t>not</a:t>
                      </a:r>
                      <a:r>
                        <a:rPr lang="it-IT" dirty="0"/>
                        <a:t> </a:t>
                      </a:r>
                      <a:r>
                        <a:rPr lang="it-IT" dirty="0" err="1"/>
                        <a:t>mapped</a:t>
                      </a:r>
                      <a:endParaRPr lang="it-IT" dirty="0"/>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3075739"/>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3588373"/>
          <a:ext cx="9840278" cy="256540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Conformity</a:t>
                      </a:r>
                      <a:endParaRPr lang="it-IT" dirty="0"/>
                    </a:p>
                  </a:txBody>
                  <a:tcPr anchor="ctr"/>
                </a:tc>
                <a:tc>
                  <a:txBody>
                    <a:bodyPr/>
                    <a:lstStyle/>
                    <a:p>
                      <a:pPr algn="l"/>
                      <a:r>
                        <a:rPr lang="it-IT" b="1" dirty="0" err="1"/>
                        <a:t>wms:Keyword</a:t>
                      </a:r>
                      <a:r>
                        <a:rPr lang="it-IT" dirty="0"/>
                        <a:t> </a:t>
                      </a:r>
                      <a:r>
                        <a:rPr lang="it-IT" dirty="0" err="1"/>
                        <a:t>element</a:t>
                      </a:r>
                      <a:r>
                        <a:rPr lang="it-IT" dirty="0"/>
                        <a:t> for </a:t>
                      </a:r>
                      <a:r>
                        <a:rPr lang="it-IT" dirty="0" err="1"/>
                        <a:t>each</a:t>
                      </a:r>
                      <a:r>
                        <a:rPr lang="it-IT" dirty="0"/>
                        <a:t> </a:t>
                      </a:r>
                      <a:r>
                        <a:rPr lang="it-IT" dirty="0" err="1"/>
                        <a:t>specification</a:t>
                      </a:r>
                      <a:r>
                        <a:rPr lang="it-IT" dirty="0"/>
                        <a:t> </a:t>
                      </a:r>
                      <a:r>
                        <a:rPr lang="it-IT" dirty="0" err="1"/>
                        <a:t>against</a:t>
                      </a:r>
                      <a:r>
                        <a:rPr lang="it-IT" dirty="0"/>
                        <a:t> the service </a:t>
                      </a:r>
                      <a:r>
                        <a:rPr lang="it-IT" dirty="0" err="1"/>
                        <a:t>is</a:t>
                      </a:r>
                      <a:r>
                        <a:rPr lang="it-IT" dirty="0"/>
                        <a:t> </a:t>
                      </a:r>
                      <a:r>
                        <a:rPr lang="it-IT" dirty="0" err="1"/>
                        <a:t>conformant</a:t>
                      </a:r>
                      <a:r>
                        <a:rPr lang="it-IT" dirty="0"/>
                        <a:t>, </a:t>
                      </a:r>
                      <a:r>
                        <a:rPr lang="it-IT" dirty="0" err="1"/>
                        <a:t>included</a:t>
                      </a:r>
                      <a:r>
                        <a:rPr lang="it-IT" dirty="0"/>
                        <a:t> </a:t>
                      </a:r>
                      <a:r>
                        <a:rPr lang="it-IT" dirty="0" err="1"/>
                        <a:t>within</a:t>
                      </a:r>
                      <a:r>
                        <a:rPr lang="it-IT" dirty="0"/>
                        <a:t> an </a:t>
                      </a:r>
                      <a:r>
                        <a:rPr lang="it-IT" dirty="0" err="1"/>
                        <a:t>specific</a:t>
                      </a:r>
                      <a:r>
                        <a:rPr lang="it-IT" dirty="0"/>
                        <a:t> </a:t>
                      </a:r>
                      <a:r>
                        <a:rPr lang="it-IT" b="1" dirty="0" err="1"/>
                        <a:t>wms:KeywordList</a:t>
                      </a:r>
                      <a:r>
                        <a:rPr lang="it-IT" dirty="0"/>
                        <a:t> </a:t>
                      </a:r>
                      <a:r>
                        <a:rPr lang="it-IT" dirty="0" err="1"/>
                        <a:t>group</a:t>
                      </a:r>
                      <a:r>
                        <a:rPr lang="it-IT" dirty="0"/>
                        <a:t>.</a:t>
                      </a:r>
                    </a:p>
                  </a:txBody>
                  <a:tcPr anchor="ctr"/>
                </a:tc>
                <a:tc>
                  <a:txBody>
                    <a:bodyPr/>
                    <a:lstStyle/>
                    <a:p>
                      <a:pPr algn="l"/>
                      <a:r>
                        <a:rPr lang="it-IT"/>
                        <a:t>WMS</a:t>
                      </a:r>
                    </a:p>
                  </a:txBody>
                  <a:tcPr anchor="ctr"/>
                </a:tc>
                <a:extLst>
                  <a:ext uri="{0D108BD9-81ED-4DB2-BD59-A6C34878D82A}">
                    <a16:rowId xmlns:a16="http://schemas.microsoft.com/office/drawing/2014/main" val="982444956"/>
                  </a:ext>
                </a:extLst>
              </a:tr>
              <a:tr h="370840">
                <a:tc>
                  <a:txBody>
                    <a:bodyPr/>
                    <a:lstStyle/>
                    <a:p>
                      <a:pPr algn="l"/>
                      <a:r>
                        <a:rPr lang="it-IT" dirty="0" err="1"/>
                        <a:t>Conformity</a:t>
                      </a:r>
                      <a:endParaRPr lang="it-IT" dirty="0"/>
                    </a:p>
                  </a:txBody>
                  <a:tcPr anchor="ctr"/>
                </a:tc>
                <a:tc>
                  <a:txBody>
                    <a:bodyPr/>
                    <a:lstStyle/>
                    <a:p>
                      <a:pPr algn="l"/>
                      <a:r>
                        <a:rPr lang="it-IT" b="1" dirty="0" err="1"/>
                        <a:t>ows:Keyword</a:t>
                      </a:r>
                      <a:r>
                        <a:rPr lang="it-IT" dirty="0"/>
                        <a:t> </a:t>
                      </a:r>
                      <a:r>
                        <a:rPr lang="it-IT" dirty="0" err="1"/>
                        <a:t>element</a:t>
                      </a:r>
                      <a:r>
                        <a:rPr lang="it-IT" dirty="0"/>
                        <a:t> for </a:t>
                      </a:r>
                      <a:r>
                        <a:rPr lang="it-IT" dirty="0" err="1"/>
                        <a:t>each</a:t>
                      </a:r>
                      <a:r>
                        <a:rPr lang="it-IT" dirty="0"/>
                        <a:t> </a:t>
                      </a:r>
                      <a:r>
                        <a:rPr lang="it-IT" dirty="0" err="1"/>
                        <a:t>specification</a:t>
                      </a:r>
                      <a:r>
                        <a:rPr lang="it-IT" dirty="0"/>
                        <a:t> </a:t>
                      </a:r>
                      <a:r>
                        <a:rPr lang="it-IT" dirty="0" err="1"/>
                        <a:t>against</a:t>
                      </a:r>
                      <a:r>
                        <a:rPr lang="it-IT" dirty="0"/>
                        <a:t> the service </a:t>
                      </a:r>
                      <a:r>
                        <a:rPr lang="it-IT" dirty="0" err="1"/>
                        <a:t>is</a:t>
                      </a:r>
                      <a:r>
                        <a:rPr lang="it-IT" dirty="0"/>
                        <a:t> </a:t>
                      </a:r>
                      <a:r>
                        <a:rPr lang="it-IT" dirty="0" err="1"/>
                        <a:t>conformant</a:t>
                      </a:r>
                      <a:r>
                        <a:rPr lang="it-IT" dirty="0"/>
                        <a:t>, </a:t>
                      </a:r>
                      <a:r>
                        <a:rPr lang="it-IT" dirty="0" err="1"/>
                        <a:t>included</a:t>
                      </a:r>
                      <a:r>
                        <a:rPr lang="it-IT" dirty="0"/>
                        <a:t> </a:t>
                      </a:r>
                      <a:r>
                        <a:rPr lang="it-IT" dirty="0" err="1"/>
                        <a:t>within</a:t>
                      </a:r>
                      <a:r>
                        <a:rPr lang="it-IT" dirty="0"/>
                        <a:t> an </a:t>
                      </a:r>
                      <a:r>
                        <a:rPr lang="it-IT" dirty="0" err="1"/>
                        <a:t>specific</a:t>
                      </a:r>
                      <a:r>
                        <a:rPr lang="it-IT" dirty="0"/>
                        <a:t> </a:t>
                      </a:r>
                      <a:r>
                        <a:rPr lang="it-IT" b="1" dirty="0" err="1"/>
                        <a:t>ows:Keywords</a:t>
                      </a:r>
                      <a:r>
                        <a:rPr lang="it-IT" dirty="0"/>
                        <a:t> </a:t>
                      </a:r>
                      <a:r>
                        <a:rPr lang="it-IT" dirty="0" err="1"/>
                        <a:t>group</a:t>
                      </a:r>
                      <a:r>
                        <a:rPr lang="it-IT" dirty="0"/>
                        <a:t> </a:t>
                      </a:r>
                      <a:r>
                        <a:rPr lang="it-IT" dirty="0" err="1"/>
                        <a:t>including</a:t>
                      </a:r>
                      <a:r>
                        <a:rPr lang="it-IT" dirty="0"/>
                        <a:t> an </a:t>
                      </a:r>
                      <a:r>
                        <a:rPr lang="it-IT" dirty="0" err="1"/>
                        <a:t>ows:Type</a:t>
                      </a:r>
                      <a:r>
                        <a:rPr lang="it-IT" dirty="0"/>
                        <a:t> </a:t>
                      </a:r>
                      <a:r>
                        <a:rPr lang="it-IT" dirty="0" err="1"/>
                        <a:t>element</a:t>
                      </a:r>
                      <a:r>
                        <a:rPr lang="it-IT" dirty="0"/>
                        <a:t> of </a:t>
                      </a:r>
                      <a:r>
                        <a:rPr lang="it-IT" dirty="0" err="1"/>
                        <a:t>type</a:t>
                      </a:r>
                      <a:r>
                        <a:rPr lang="it-IT" dirty="0"/>
                        <a:t> URI.</a:t>
                      </a:r>
                    </a:p>
                  </a:txBody>
                  <a:tcPr anchor="ctr"/>
                </a:tc>
                <a:tc>
                  <a:txBody>
                    <a:bodyPr/>
                    <a:lstStyle/>
                    <a:p>
                      <a:pPr algn="l"/>
                      <a:r>
                        <a:rPr lang="it-IT"/>
                        <a:t>WFS</a:t>
                      </a:r>
                    </a:p>
                  </a:txBody>
                  <a:tcPr anchor="ctr"/>
                </a:tc>
                <a:extLst>
                  <a:ext uri="{0D108BD9-81ED-4DB2-BD59-A6C34878D82A}">
                    <a16:rowId xmlns:a16="http://schemas.microsoft.com/office/drawing/2014/main" val="703791346"/>
                  </a:ext>
                </a:extLst>
              </a:tr>
              <a:tr h="370840">
                <a:tc>
                  <a:txBody>
                    <a:bodyPr/>
                    <a:lstStyle/>
                    <a:p>
                      <a:pPr algn="l"/>
                      <a:r>
                        <a:rPr lang="it-IT" dirty="0" err="1"/>
                        <a:t>Conformity</a:t>
                      </a:r>
                      <a:endParaRPr lang="it-IT" dirty="0"/>
                    </a:p>
                  </a:txBody>
                  <a:tcPr anchor="ctr"/>
                </a:tc>
                <a:tc>
                  <a:txBody>
                    <a:bodyPr/>
                    <a:lstStyle/>
                    <a:p>
                      <a:pPr algn="l"/>
                      <a:r>
                        <a:rPr lang="it-IT" b="1" dirty="0" err="1"/>
                        <a:t>atom:category</a:t>
                      </a:r>
                      <a:r>
                        <a:rPr lang="it-IT" dirty="0"/>
                        <a:t> </a:t>
                      </a:r>
                      <a:r>
                        <a:rPr lang="it-IT" dirty="0" err="1"/>
                        <a:t>element</a:t>
                      </a:r>
                      <a:r>
                        <a:rPr lang="it-IT" dirty="0"/>
                        <a:t> for </a:t>
                      </a:r>
                      <a:r>
                        <a:rPr lang="it-IT" dirty="0" err="1"/>
                        <a:t>each</a:t>
                      </a:r>
                      <a:r>
                        <a:rPr lang="it-IT" dirty="0"/>
                        <a:t> </a:t>
                      </a:r>
                      <a:r>
                        <a:rPr lang="it-IT" dirty="0" err="1"/>
                        <a:t>specification</a:t>
                      </a:r>
                      <a:r>
                        <a:rPr lang="it-IT" dirty="0"/>
                        <a:t> </a:t>
                      </a:r>
                      <a:r>
                        <a:rPr lang="it-IT" dirty="0" err="1"/>
                        <a:t>against</a:t>
                      </a:r>
                      <a:r>
                        <a:rPr lang="it-IT" dirty="0"/>
                        <a:t> </a:t>
                      </a:r>
                      <a:r>
                        <a:rPr lang="it-IT" dirty="0" err="1"/>
                        <a:t>which</a:t>
                      </a:r>
                      <a:r>
                        <a:rPr lang="it-IT" dirty="0"/>
                        <a:t> the service </a:t>
                      </a:r>
                      <a:r>
                        <a:rPr lang="it-IT" dirty="0" err="1"/>
                        <a:t>is</a:t>
                      </a:r>
                      <a:r>
                        <a:rPr lang="it-IT" dirty="0"/>
                        <a:t> </a:t>
                      </a:r>
                      <a:r>
                        <a:rPr lang="it-IT" dirty="0" err="1"/>
                        <a:t>conformant</a:t>
                      </a:r>
                      <a:r>
                        <a:rPr lang="it-IT" dirty="0"/>
                        <a:t>.</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3573740197"/>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2927652"/>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Ellipse 7"/>
          <p:cNvSpPr/>
          <p:nvPr/>
        </p:nvSpPr>
        <p:spPr>
          <a:xfrm>
            <a:off x="10790181" y="4028089"/>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2" name="Ellipse 11"/>
          <p:cNvSpPr/>
          <p:nvPr/>
        </p:nvSpPr>
        <p:spPr>
          <a:xfrm>
            <a:off x="10790182" y="4945116"/>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3" name="Ellipse 12"/>
          <p:cNvSpPr/>
          <p:nvPr/>
        </p:nvSpPr>
        <p:spPr>
          <a:xfrm>
            <a:off x="10790182" y="5636172"/>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2" name="Rectangle 1"/>
          <p:cNvSpPr/>
          <p:nvPr/>
        </p:nvSpPr>
        <p:spPr>
          <a:xfrm>
            <a:off x="1171903" y="6120816"/>
            <a:ext cx="8539656" cy="738664"/>
          </a:xfrm>
          <a:prstGeom prst="rect">
            <a:avLst/>
          </a:prstGeom>
        </p:spPr>
        <p:txBody>
          <a:bodyPr wrap="square">
            <a:spAutoFit/>
          </a:bodyPr>
          <a:lstStyle/>
          <a:p>
            <a:r>
              <a:rPr lang="en-US" dirty="0">
                <a:solidFill>
                  <a:srgbClr val="FF0000"/>
                </a:solidFill>
              </a:rPr>
              <a:t>In order to reference a specific INSPIRE regulation as specification to which a spatial data service may declare its conformity, its URL of publication in EUR-Lex shall be used as a common interoperable URI value</a:t>
            </a:r>
            <a:endParaRPr lang="fr-FR" dirty="0">
              <a:solidFill>
                <a:srgbClr val="FF0000"/>
              </a:solidFill>
            </a:endParaRPr>
          </a:p>
        </p:txBody>
      </p:sp>
    </p:spTree>
    <p:extLst>
      <p:ext uri="{BB962C8B-B14F-4D97-AF65-F5344CB8AC3E}">
        <p14:creationId xmlns:p14="http://schemas.microsoft.com/office/powerpoint/2010/main" val="1625058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4F7359A4-2454-87B2-BEDB-1F25C68F57C0}"/>
              </a:ext>
            </a:extLst>
          </p:cNvPr>
          <p:cNvSpPr>
            <a:spLocks noGrp="1"/>
          </p:cNvSpPr>
          <p:nvPr>
            <p:ph type="body" idx="1"/>
          </p:nvPr>
        </p:nvSpPr>
        <p:spPr/>
        <p:txBody>
          <a:bodyPr/>
          <a:lstStyle/>
          <a:p>
            <a:pPr>
              <a:spcBef>
                <a:spcPts val="600"/>
              </a:spcBef>
              <a:spcAft>
                <a:spcPts val="600"/>
              </a:spcAft>
              <a:buFont typeface="Wingdings" panose="05000000000000000000" pitchFamily="2" charset="2"/>
              <a:buChar char="§"/>
            </a:pPr>
            <a:r>
              <a:rPr lang="en-US" dirty="0"/>
              <a:t>Context - MIWP Action 2.3.2 </a:t>
            </a:r>
          </a:p>
          <a:p>
            <a:pPr>
              <a:spcBef>
                <a:spcPts val="600"/>
              </a:spcBef>
              <a:spcAft>
                <a:spcPts val="600"/>
              </a:spcAft>
              <a:buFont typeface="Wingdings" panose="05000000000000000000" pitchFamily="2" charset="2"/>
              <a:buChar char="§"/>
            </a:pPr>
            <a:r>
              <a:rPr lang="en-US" dirty="0"/>
              <a:t>Intended outcomes </a:t>
            </a:r>
          </a:p>
          <a:p>
            <a:pPr>
              <a:spcBef>
                <a:spcPts val="600"/>
              </a:spcBef>
              <a:spcAft>
                <a:spcPts val="600"/>
              </a:spcAft>
              <a:buFont typeface="Wingdings" panose="05000000000000000000" pitchFamily="2" charset="2"/>
              <a:buChar char="§"/>
            </a:pPr>
            <a:r>
              <a:rPr lang="en-US" dirty="0"/>
              <a:t>Summary of work </a:t>
            </a:r>
          </a:p>
          <a:p>
            <a:pPr>
              <a:spcBef>
                <a:spcPts val="600"/>
              </a:spcBef>
              <a:spcAft>
                <a:spcPts val="600"/>
              </a:spcAft>
              <a:buFont typeface="Wingdings" panose="05000000000000000000" pitchFamily="2" charset="2"/>
              <a:buChar char="§"/>
            </a:pPr>
            <a:r>
              <a:rPr lang="en-US" dirty="0"/>
              <a:t>Overview of the Data-service linking simplification specification </a:t>
            </a:r>
          </a:p>
          <a:p>
            <a:pPr lvl="1">
              <a:spcBef>
                <a:spcPts val="600"/>
              </a:spcBef>
              <a:spcAft>
                <a:spcPts val="600"/>
              </a:spcAft>
              <a:buFont typeface="Wingdings" panose="05000000000000000000" pitchFamily="2" charset="2"/>
              <a:buChar char="§"/>
            </a:pPr>
            <a:r>
              <a:rPr lang="en-US" dirty="0"/>
              <a:t>Part A: Data-Service Linking Simplification </a:t>
            </a:r>
          </a:p>
          <a:p>
            <a:pPr lvl="1">
              <a:spcBef>
                <a:spcPts val="600"/>
              </a:spcBef>
              <a:spcAft>
                <a:spcPts val="600"/>
              </a:spcAft>
              <a:buFont typeface="Wingdings" panose="05000000000000000000" pitchFamily="2" charset="2"/>
              <a:buChar char="§"/>
            </a:pPr>
            <a:r>
              <a:rPr lang="en-US" dirty="0"/>
              <a:t>Part B: Use of INSPIRE conformant standard capabilities documents </a:t>
            </a:r>
          </a:p>
          <a:p>
            <a:pPr>
              <a:spcBef>
                <a:spcPts val="600"/>
              </a:spcBef>
              <a:spcAft>
                <a:spcPts val="600"/>
              </a:spcAft>
              <a:buFont typeface="Wingdings" panose="05000000000000000000" pitchFamily="2" charset="2"/>
              <a:buChar char="§"/>
            </a:pPr>
            <a:r>
              <a:rPr lang="en-US" dirty="0"/>
              <a:t>Limitations</a:t>
            </a:r>
            <a:endParaRPr lang="nl-NL" dirty="0"/>
          </a:p>
        </p:txBody>
      </p:sp>
      <p:sp>
        <p:nvSpPr>
          <p:cNvPr id="3" name="Titel 2">
            <a:extLst>
              <a:ext uri="{FF2B5EF4-FFF2-40B4-BE49-F238E27FC236}">
                <a16:creationId xmlns:a16="http://schemas.microsoft.com/office/drawing/2014/main" id="{5A6871B8-3EBE-BF36-3E52-551321182B60}"/>
              </a:ext>
            </a:extLst>
          </p:cNvPr>
          <p:cNvSpPr>
            <a:spLocks noGrp="1"/>
          </p:cNvSpPr>
          <p:nvPr>
            <p:ph type="title"/>
          </p:nvPr>
        </p:nvSpPr>
        <p:spPr/>
        <p:txBody>
          <a:bodyPr/>
          <a:lstStyle/>
          <a:p>
            <a:r>
              <a:rPr lang="en-US" dirty="0"/>
              <a:t>Introduction ‘Data-Service Linking Simplification good practice’ </a:t>
            </a:r>
            <a:endParaRPr lang="nl-NL" dirty="0"/>
          </a:p>
        </p:txBody>
      </p:sp>
    </p:spTree>
    <p:extLst>
      <p:ext uri="{BB962C8B-B14F-4D97-AF65-F5344CB8AC3E}">
        <p14:creationId xmlns:p14="http://schemas.microsoft.com/office/powerpoint/2010/main" val="21646595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010625"/>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Metadata point of contact </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007627"/>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dirty="0" err="1"/>
                        <a:t>Applicable</a:t>
                      </a:r>
                      <a:r>
                        <a:rPr lang="it-IT" dirty="0"/>
                        <a:t> on Service </a:t>
                      </a:r>
                      <a:r>
                        <a:rPr lang="it-IT" dirty="0" err="1"/>
                        <a:t>type</a:t>
                      </a:r>
                      <a:endParaRPr lang="it-IT" dirty="0"/>
                    </a:p>
                  </a:txBody>
                  <a:tcPr anchor="ctr"/>
                </a:tc>
                <a:extLst>
                  <a:ext uri="{0D108BD9-81ED-4DB2-BD59-A6C34878D82A}">
                    <a16:rowId xmlns:a16="http://schemas.microsoft.com/office/drawing/2014/main" val="3342839412"/>
                  </a:ext>
                </a:extLst>
              </a:tr>
              <a:tr h="370840">
                <a:tc>
                  <a:txBody>
                    <a:bodyPr/>
                    <a:lstStyle/>
                    <a:p>
                      <a:pPr algn="l"/>
                      <a:r>
                        <a:rPr lang="it-IT"/>
                        <a:t>Metadata Point of Contact</a:t>
                      </a:r>
                    </a:p>
                  </a:txBody>
                  <a:tcPr anchor="ctr"/>
                </a:tc>
                <a:tc>
                  <a:txBody>
                    <a:bodyPr/>
                    <a:lstStyle/>
                    <a:p>
                      <a:pPr algn="l"/>
                      <a:r>
                        <a:rPr lang="it-IT" dirty="0" err="1"/>
                        <a:t>inspire_common:MetadataPointOfContact</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a:t>Metadata Point of Contact</a:t>
                      </a:r>
                    </a:p>
                  </a:txBody>
                  <a:tcPr anchor="ctr"/>
                </a:tc>
                <a:tc>
                  <a:txBody>
                    <a:bodyPr/>
                    <a:lstStyle/>
                    <a:p>
                      <a:pPr algn="l"/>
                      <a:r>
                        <a:rPr lang="it-IT"/>
                        <a:t>not mapped</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3075739"/>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3538498"/>
          <a:ext cx="9840278" cy="270764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Metadata</a:t>
                      </a:r>
                      <a:r>
                        <a:rPr lang="it-IT" dirty="0"/>
                        <a:t> Point of </a:t>
                      </a:r>
                      <a:r>
                        <a:rPr lang="it-IT" dirty="0" err="1"/>
                        <a:t>Contact</a:t>
                      </a:r>
                      <a:endParaRPr lang="it-IT" dirty="0"/>
                    </a:p>
                  </a:txBody>
                  <a:tcPr anchor="ctr"/>
                </a:tc>
                <a:tc>
                  <a:txBody>
                    <a:bodyPr/>
                    <a:lstStyle/>
                    <a:p>
                      <a:pPr algn="l"/>
                      <a:r>
                        <a:rPr lang="it-IT" sz="1300" b="1" dirty="0" err="1"/>
                        <a:t>WMS_Capabilities</a:t>
                      </a:r>
                      <a:r>
                        <a:rPr lang="it-IT" sz="1300" b="1" dirty="0"/>
                        <a:t>/Service/</a:t>
                      </a:r>
                      <a:r>
                        <a:rPr lang="it-IT" sz="1300" b="1" dirty="0" err="1"/>
                        <a:t>ContactInformation</a:t>
                      </a:r>
                      <a:r>
                        <a:rPr lang="it-IT" sz="1300" b="1" dirty="0"/>
                        <a:t>/</a:t>
                      </a:r>
                      <a:r>
                        <a:rPr lang="it-IT" sz="1300" b="1" dirty="0" err="1"/>
                        <a:t>ContactPersonPrimary</a:t>
                      </a:r>
                      <a:r>
                        <a:rPr lang="it-IT" sz="1300" b="1" dirty="0"/>
                        <a:t>/</a:t>
                      </a:r>
                      <a:r>
                        <a:rPr lang="it-IT" sz="1300" b="1" dirty="0" err="1"/>
                        <a:t>ContactOrganization</a:t>
                      </a:r>
                      <a:r>
                        <a:rPr lang="it-IT" sz="1300" dirty="0"/>
                        <a:t> and </a:t>
                      </a:r>
                      <a:r>
                        <a:rPr lang="it-IT" sz="1300" b="1" dirty="0" err="1"/>
                        <a:t>WMS_Capabilities</a:t>
                      </a:r>
                      <a:r>
                        <a:rPr lang="it-IT" sz="1300" b="1" dirty="0"/>
                        <a:t>/Service/</a:t>
                      </a:r>
                      <a:r>
                        <a:rPr lang="it-IT" sz="1300" b="1" dirty="0" err="1"/>
                        <a:t>ContactInformation</a:t>
                      </a:r>
                      <a:r>
                        <a:rPr lang="it-IT" sz="1300" b="1" dirty="0"/>
                        <a:t>/</a:t>
                      </a:r>
                      <a:r>
                        <a:rPr lang="it-IT" sz="1300" b="1" dirty="0" err="1"/>
                        <a:t>ContactElectronicMailAddress</a:t>
                      </a:r>
                      <a:r>
                        <a:rPr lang="it-IT" sz="1300" dirty="0"/>
                        <a:t> </a:t>
                      </a:r>
                    </a:p>
                  </a:txBody>
                  <a:tcPr anchor="ctr"/>
                </a:tc>
                <a:tc>
                  <a:txBody>
                    <a:bodyPr/>
                    <a:lstStyle/>
                    <a:p>
                      <a:pPr algn="l"/>
                      <a:r>
                        <a:rPr lang="it-IT"/>
                        <a:t>WMS</a:t>
                      </a:r>
                    </a:p>
                  </a:txBody>
                  <a:tcPr anchor="ctr"/>
                </a:tc>
                <a:extLst>
                  <a:ext uri="{0D108BD9-81ED-4DB2-BD59-A6C34878D82A}">
                    <a16:rowId xmlns:a16="http://schemas.microsoft.com/office/drawing/2014/main" val="9824449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Metadata</a:t>
                      </a:r>
                      <a:r>
                        <a:rPr lang="it-IT" dirty="0"/>
                        <a:t> Point of </a:t>
                      </a:r>
                      <a:r>
                        <a:rPr lang="it-IT" dirty="0" err="1"/>
                        <a:t>Contact</a:t>
                      </a:r>
                      <a:endParaRPr lang="it-IT" dirty="0"/>
                    </a:p>
                  </a:txBody>
                  <a:tcPr anchor="ctr"/>
                </a:tc>
                <a:tc>
                  <a:txBody>
                    <a:bodyPr/>
                    <a:lstStyle/>
                    <a:p>
                      <a:pPr algn="l"/>
                      <a:r>
                        <a:rPr lang="it-IT" sz="1300" b="1" dirty="0" err="1"/>
                        <a:t>WFS_Capabilities</a:t>
                      </a:r>
                      <a:r>
                        <a:rPr lang="it-IT" sz="1300" b="1" dirty="0"/>
                        <a:t>/</a:t>
                      </a:r>
                      <a:r>
                        <a:rPr lang="it-IT" sz="1300" b="1" dirty="0" err="1"/>
                        <a:t>ows:ServiceProvider</a:t>
                      </a:r>
                      <a:r>
                        <a:rPr lang="it-IT" sz="1300" b="1" dirty="0"/>
                        <a:t>/</a:t>
                      </a:r>
                      <a:r>
                        <a:rPr lang="it-IT" sz="1300" b="1" dirty="0" err="1"/>
                        <a:t>ows:ProviderName</a:t>
                      </a:r>
                      <a:r>
                        <a:rPr lang="it-IT" sz="1300" dirty="0"/>
                        <a:t> and </a:t>
                      </a:r>
                      <a:r>
                        <a:rPr lang="it-IT" sz="1300" b="1" dirty="0" err="1"/>
                        <a:t>WFS_Capabilities</a:t>
                      </a:r>
                      <a:r>
                        <a:rPr lang="it-IT" sz="1300" b="1" dirty="0"/>
                        <a:t>/</a:t>
                      </a:r>
                      <a:r>
                        <a:rPr lang="it-IT" sz="1300" b="1" dirty="0" err="1"/>
                        <a:t>ows:ServiceProvider</a:t>
                      </a:r>
                      <a:r>
                        <a:rPr lang="it-IT" sz="1300" b="1" dirty="0"/>
                        <a:t>/</a:t>
                      </a:r>
                      <a:r>
                        <a:rPr lang="it-IT" sz="1300" b="1" dirty="0" err="1"/>
                        <a:t>ows:ServiceContact</a:t>
                      </a:r>
                      <a:r>
                        <a:rPr lang="it-IT" sz="1300" b="1" dirty="0"/>
                        <a:t>/</a:t>
                      </a:r>
                      <a:r>
                        <a:rPr lang="it-IT" sz="1300" b="1" dirty="0" err="1"/>
                        <a:t>ows:ContactInfo</a:t>
                      </a:r>
                      <a:r>
                        <a:rPr lang="it-IT" sz="1300" b="1" dirty="0"/>
                        <a:t>/</a:t>
                      </a:r>
                      <a:r>
                        <a:rPr lang="it-IT" sz="1300" b="1" dirty="0" err="1"/>
                        <a:t>ows:Address</a:t>
                      </a:r>
                      <a:r>
                        <a:rPr lang="it-IT" sz="1300" b="1" dirty="0"/>
                        <a:t>/</a:t>
                      </a:r>
                      <a:r>
                        <a:rPr lang="it-IT" sz="1300" b="1" dirty="0" err="1"/>
                        <a:t>ows:ElectronicMailAddress</a:t>
                      </a:r>
                      <a:endParaRPr lang="it-IT" sz="1300" dirty="0"/>
                    </a:p>
                  </a:txBody>
                  <a:tcPr anchor="ctr"/>
                </a:tc>
                <a:tc>
                  <a:txBody>
                    <a:bodyPr/>
                    <a:lstStyle/>
                    <a:p>
                      <a:pPr algn="l"/>
                      <a:r>
                        <a:rPr lang="it-IT"/>
                        <a:t>WFS</a:t>
                      </a:r>
                    </a:p>
                  </a:txBody>
                  <a:tcPr anchor="ctr"/>
                </a:tc>
                <a:extLst>
                  <a:ext uri="{0D108BD9-81ED-4DB2-BD59-A6C34878D82A}">
                    <a16:rowId xmlns:a16="http://schemas.microsoft.com/office/drawing/2014/main" val="7037913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Metadata</a:t>
                      </a:r>
                      <a:r>
                        <a:rPr lang="it-IT" dirty="0"/>
                        <a:t> Point of </a:t>
                      </a:r>
                      <a:r>
                        <a:rPr lang="it-IT" dirty="0" err="1"/>
                        <a:t>Contact</a:t>
                      </a:r>
                      <a:endParaRPr lang="it-IT" dirty="0"/>
                    </a:p>
                  </a:txBody>
                  <a:tcPr anchor="ctr"/>
                </a:tc>
                <a:tc>
                  <a:txBody>
                    <a:bodyPr/>
                    <a:lstStyle/>
                    <a:p>
                      <a:pPr algn="l"/>
                      <a:r>
                        <a:rPr lang="it-IT" sz="1300" b="1" dirty="0"/>
                        <a:t>&lt;</a:t>
                      </a:r>
                      <a:r>
                        <a:rPr lang="it-IT" sz="1300" b="1" dirty="0" err="1"/>
                        <a:t>feed</a:t>
                      </a:r>
                      <a:r>
                        <a:rPr lang="it-IT" sz="1300" b="1" dirty="0"/>
                        <a:t>&gt;&lt;</a:t>
                      </a:r>
                      <a:r>
                        <a:rPr lang="it-IT" sz="1300" b="1" dirty="0" err="1"/>
                        <a:t>author</a:t>
                      </a:r>
                      <a:r>
                        <a:rPr lang="it-IT" sz="1300" b="1" dirty="0"/>
                        <a:t>&gt;&lt;</a:t>
                      </a:r>
                      <a:r>
                        <a:rPr lang="it-IT" sz="1300" b="1" dirty="0" err="1"/>
                        <a:t>name</a:t>
                      </a:r>
                      <a:r>
                        <a:rPr lang="it-IT" sz="1300" b="1" dirty="0"/>
                        <a:t>&gt;</a:t>
                      </a:r>
                      <a:r>
                        <a:rPr lang="it-IT" sz="1300" dirty="0"/>
                        <a:t> and </a:t>
                      </a:r>
                      <a:r>
                        <a:rPr lang="it-IT" sz="1300" b="1" dirty="0"/>
                        <a:t>&lt;</a:t>
                      </a:r>
                      <a:r>
                        <a:rPr lang="it-IT" sz="1300" b="1" dirty="0" err="1"/>
                        <a:t>feed</a:t>
                      </a:r>
                      <a:r>
                        <a:rPr lang="it-IT" sz="1300" b="1" dirty="0"/>
                        <a:t>&gt;&lt;</a:t>
                      </a:r>
                      <a:r>
                        <a:rPr lang="it-IT" sz="1300" b="1" dirty="0" err="1"/>
                        <a:t>author</a:t>
                      </a:r>
                      <a:r>
                        <a:rPr lang="it-IT" sz="1300" b="1" dirty="0"/>
                        <a:t>&gt;&lt;email&gt;</a:t>
                      </a:r>
                      <a:r>
                        <a:rPr lang="it-IT" sz="1300" dirty="0"/>
                        <a:t> </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3573740197"/>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2927652"/>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Ellipse 7"/>
          <p:cNvSpPr/>
          <p:nvPr/>
        </p:nvSpPr>
        <p:spPr>
          <a:xfrm>
            <a:off x="10700844" y="4028089"/>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2" name="Ellipse 11"/>
          <p:cNvSpPr/>
          <p:nvPr/>
        </p:nvSpPr>
        <p:spPr>
          <a:xfrm>
            <a:off x="10700844" y="5071241"/>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3" name="Ellipse 12"/>
          <p:cNvSpPr/>
          <p:nvPr/>
        </p:nvSpPr>
        <p:spPr>
          <a:xfrm>
            <a:off x="10700844" y="5804337"/>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2258916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126997"/>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Metadata date</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157246"/>
          <a:ext cx="9840278" cy="111252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a:t>Metadata Date</a:t>
                      </a:r>
                    </a:p>
                  </a:txBody>
                  <a:tcPr anchor="ctr"/>
                </a:tc>
                <a:tc>
                  <a:txBody>
                    <a:bodyPr/>
                    <a:lstStyle/>
                    <a:p>
                      <a:pPr algn="l"/>
                      <a:r>
                        <a:rPr lang="it-IT" dirty="0" err="1"/>
                        <a:t>inspire_common:MetadataDate</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a:t>Metadata Date</a:t>
                      </a:r>
                    </a:p>
                  </a:txBody>
                  <a:tcPr anchor="ctr"/>
                </a:tc>
                <a:tc>
                  <a:txBody>
                    <a:bodyPr/>
                    <a:lstStyle/>
                    <a:p>
                      <a:pPr algn="l"/>
                      <a:r>
                        <a:rPr lang="it-IT"/>
                        <a:t>Feed level link in the top Atom feed /feed/updated</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3291875"/>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3787884"/>
          <a:ext cx="9840278" cy="241808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Metadata</a:t>
                      </a:r>
                      <a:r>
                        <a:rPr lang="it-IT" dirty="0"/>
                        <a:t> Date</a:t>
                      </a:r>
                    </a:p>
                  </a:txBody>
                  <a:tcPr anchor="ctr"/>
                </a:tc>
                <a:tc>
                  <a:txBody>
                    <a:bodyPr/>
                    <a:lstStyle/>
                    <a:p>
                      <a:pPr algn="l"/>
                      <a:r>
                        <a:rPr lang="it-IT" b="1" dirty="0" err="1"/>
                        <a:t>updateSequence</a:t>
                      </a:r>
                      <a:r>
                        <a:rPr lang="it-IT" dirty="0"/>
                        <a:t> </a:t>
                      </a:r>
                      <a:r>
                        <a:rPr lang="it-IT" dirty="0" err="1"/>
                        <a:t>parameter</a:t>
                      </a:r>
                      <a:r>
                        <a:rPr lang="it-IT" dirty="0"/>
                        <a:t> in the </a:t>
                      </a:r>
                      <a:r>
                        <a:rPr lang="it-IT" dirty="0" err="1"/>
                        <a:t>WMS_Capabilities</a:t>
                      </a:r>
                      <a:r>
                        <a:rPr lang="it-IT" dirty="0"/>
                        <a:t>/</a:t>
                      </a:r>
                      <a:r>
                        <a:rPr lang="it-IT" dirty="0" err="1"/>
                        <a:t>WFS_Capabilitiesroot</a:t>
                      </a:r>
                      <a:r>
                        <a:rPr lang="it-IT" dirty="0"/>
                        <a:t> </a:t>
                      </a:r>
                      <a:r>
                        <a:rPr lang="it-IT" dirty="0" err="1"/>
                        <a:t>element</a:t>
                      </a:r>
                      <a:r>
                        <a:rPr lang="it-IT" dirty="0"/>
                        <a:t>. </a:t>
                      </a:r>
                    </a:p>
                  </a:txBody>
                  <a:tcPr anchor="ctr"/>
                </a:tc>
                <a:tc>
                  <a:txBody>
                    <a:bodyPr/>
                    <a:lstStyle/>
                    <a:p>
                      <a:pPr algn="l"/>
                      <a:r>
                        <a:rPr lang="it-IT" dirty="0"/>
                        <a:t>WMS - WFS</a:t>
                      </a:r>
                    </a:p>
                  </a:txBody>
                  <a:tcPr anchor="ctr"/>
                </a:tc>
                <a:extLst>
                  <a:ext uri="{0D108BD9-81ED-4DB2-BD59-A6C34878D82A}">
                    <a16:rowId xmlns:a16="http://schemas.microsoft.com/office/drawing/2014/main" val="9824449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Metadata</a:t>
                      </a:r>
                      <a:r>
                        <a:rPr lang="it-IT" dirty="0"/>
                        <a:t> Date</a:t>
                      </a:r>
                    </a:p>
                  </a:txBody>
                  <a:tcPr anchor="ctr"/>
                </a:tc>
                <a:tc>
                  <a:txBody>
                    <a:bodyPr/>
                    <a:lstStyle/>
                    <a:p>
                      <a:pPr algn="l"/>
                      <a:r>
                        <a:rPr lang="it-IT" b="1" dirty="0"/>
                        <a:t>&lt;</a:t>
                      </a:r>
                      <a:r>
                        <a:rPr lang="it-IT" b="1" dirty="0" err="1"/>
                        <a:t>updated</a:t>
                      </a:r>
                      <a:r>
                        <a:rPr lang="it-IT" b="1" dirty="0"/>
                        <a:t>&gt;</a:t>
                      </a:r>
                      <a:r>
                        <a:rPr lang="it-IT" dirty="0"/>
                        <a:t> </a:t>
                      </a:r>
                      <a:r>
                        <a:rPr lang="it-IT" dirty="0" err="1"/>
                        <a:t>element</a:t>
                      </a:r>
                      <a:r>
                        <a:rPr lang="it-IT" dirty="0"/>
                        <a:t> in the </a:t>
                      </a:r>
                      <a:r>
                        <a:rPr lang="it-IT" dirty="0" err="1"/>
                        <a:t>Atom</a:t>
                      </a:r>
                      <a:r>
                        <a:rPr lang="it-IT" dirty="0"/>
                        <a:t> </a:t>
                      </a:r>
                      <a:r>
                        <a:rPr lang="it-IT" dirty="0" err="1"/>
                        <a:t>feed</a:t>
                      </a:r>
                      <a:r>
                        <a:rPr lang="it-IT" dirty="0"/>
                        <a:t>. </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280391590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err="1"/>
                        <a:t>Metadata</a:t>
                      </a:r>
                      <a:r>
                        <a:rPr lang="it-IT" dirty="0"/>
                        <a:t> Date</a:t>
                      </a:r>
                    </a:p>
                  </a:txBody>
                  <a:tcPr anchor="ctr"/>
                </a:tc>
                <a:tc>
                  <a:txBody>
                    <a:bodyPr/>
                    <a:lstStyle/>
                    <a:p>
                      <a:pPr algn="l"/>
                      <a:r>
                        <a:rPr lang="it-IT" dirty="0" err="1"/>
                        <a:t>Otherwise</a:t>
                      </a:r>
                      <a:r>
                        <a:rPr lang="it-IT" dirty="0"/>
                        <a:t>, </a:t>
                      </a:r>
                      <a:r>
                        <a:rPr lang="it-IT" b="1" dirty="0" err="1"/>
                        <a:t>gmd:citation</a:t>
                      </a:r>
                      <a:r>
                        <a:rPr lang="it-IT" b="1" dirty="0"/>
                        <a:t>/</a:t>
                      </a:r>
                      <a:r>
                        <a:rPr lang="it-IT" b="1" dirty="0" err="1"/>
                        <a:t>gmd:CI_Citation</a:t>
                      </a:r>
                      <a:r>
                        <a:rPr lang="it-IT" b="1" dirty="0"/>
                        <a:t>/</a:t>
                      </a:r>
                      <a:r>
                        <a:rPr lang="it-IT" b="1" dirty="0" err="1"/>
                        <a:t>gmd:date</a:t>
                      </a:r>
                      <a:r>
                        <a:rPr lang="it-IT" b="1" dirty="0"/>
                        <a:t>/</a:t>
                      </a:r>
                      <a:r>
                        <a:rPr lang="it-IT" b="1" dirty="0" err="1"/>
                        <a:t>gmd:CI_Date</a:t>
                      </a:r>
                      <a:r>
                        <a:rPr lang="it-IT" b="1" dirty="0"/>
                        <a:t>/</a:t>
                      </a:r>
                      <a:r>
                        <a:rPr lang="it-IT" b="1" dirty="0" err="1"/>
                        <a:t>gmd:date</a:t>
                      </a:r>
                      <a:r>
                        <a:rPr lang="it-IT" dirty="0"/>
                        <a:t> </a:t>
                      </a:r>
                      <a:r>
                        <a:rPr lang="it-IT" dirty="0" err="1"/>
                        <a:t>element</a:t>
                      </a:r>
                      <a:r>
                        <a:rPr lang="it-IT" dirty="0"/>
                        <a:t> in the data set </a:t>
                      </a:r>
                      <a:r>
                        <a:rPr lang="it-IT" dirty="0" err="1"/>
                        <a:t>metadata</a:t>
                      </a:r>
                      <a:r>
                        <a:rPr lang="it-IT" dirty="0"/>
                        <a:t> record, with </a:t>
                      </a:r>
                      <a:r>
                        <a:rPr lang="it-IT" dirty="0" err="1"/>
                        <a:t>one</a:t>
                      </a:r>
                      <a:r>
                        <a:rPr lang="it-IT" dirty="0"/>
                        <a:t> of the </a:t>
                      </a:r>
                      <a:r>
                        <a:rPr lang="it-IT" dirty="0" err="1"/>
                        <a:t>following</a:t>
                      </a:r>
                      <a:r>
                        <a:rPr lang="it-IT" dirty="0"/>
                        <a:t> </a:t>
                      </a:r>
                      <a:r>
                        <a:rPr lang="it-IT" dirty="0" err="1"/>
                        <a:t>prioritised</a:t>
                      </a:r>
                      <a:r>
                        <a:rPr lang="it-IT" dirty="0"/>
                        <a:t> date </a:t>
                      </a:r>
                      <a:r>
                        <a:rPr lang="it-IT" dirty="0" err="1"/>
                        <a:t>types</a:t>
                      </a:r>
                      <a:r>
                        <a:rPr lang="it-IT" dirty="0"/>
                        <a:t>: - </a:t>
                      </a:r>
                      <a:r>
                        <a:rPr lang="it-IT" i="1" dirty="0" err="1"/>
                        <a:t>publication</a:t>
                      </a:r>
                      <a:r>
                        <a:rPr lang="it-IT" dirty="0"/>
                        <a:t>, - </a:t>
                      </a:r>
                      <a:r>
                        <a:rPr lang="it-IT" i="1" dirty="0" err="1"/>
                        <a:t>revision</a:t>
                      </a:r>
                      <a:r>
                        <a:rPr lang="it-IT" dirty="0"/>
                        <a:t> or - </a:t>
                      </a:r>
                      <a:r>
                        <a:rPr lang="it-IT" i="1" dirty="0" err="1"/>
                        <a:t>creation</a:t>
                      </a:r>
                      <a:endParaRPr lang="it-IT"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WMS – WFS - </a:t>
                      </a:r>
                      <a:r>
                        <a:rPr lang="it-IT" dirty="0" err="1"/>
                        <a:t>Atom</a:t>
                      </a:r>
                      <a:endParaRPr lang="it-IT" dirty="0"/>
                    </a:p>
                  </a:txBody>
                  <a:tcPr anchor="ctr"/>
                </a:tc>
                <a:extLst>
                  <a:ext uri="{0D108BD9-81ED-4DB2-BD59-A6C34878D82A}">
                    <a16:rowId xmlns:a16="http://schemas.microsoft.com/office/drawing/2014/main" val="684383556"/>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145875" y="3110538"/>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Ellipse 7"/>
          <p:cNvSpPr/>
          <p:nvPr/>
        </p:nvSpPr>
        <p:spPr>
          <a:xfrm>
            <a:off x="10744199" y="4162096"/>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2" name="Ellipse 11"/>
          <p:cNvSpPr/>
          <p:nvPr/>
        </p:nvSpPr>
        <p:spPr>
          <a:xfrm>
            <a:off x="10744199" y="4646885"/>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
        <p:nvSpPr>
          <p:cNvPr id="13" name="Ellipse 12"/>
          <p:cNvSpPr/>
          <p:nvPr/>
        </p:nvSpPr>
        <p:spPr>
          <a:xfrm>
            <a:off x="10700844" y="5415453"/>
            <a:ext cx="465083" cy="465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
            </a:r>
          </a:p>
        </p:txBody>
      </p:sp>
    </p:spTree>
    <p:extLst>
      <p:ext uri="{BB962C8B-B14F-4D97-AF65-F5344CB8AC3E}">
        <p14:creationId xmlns:p14="http://schemas.microsoft.com/office/powerpoint/2010/main" val="129617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193500"/>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Supported languages</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273627"/>
          <a:ext cx="9840278" cy="125984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Metadata</a:t>
                      </a:r>
                      <a:r>
                        <a:rPr lang="it-IT" dirty="0"/>
                        <a:t> Language</a:t>
                      </a:r>
                    </a:p>
                  </a:txBody>
                  <a:tcPr anchor="ctr"/>
                </a:tc>
                <a:tc>
                  <a:txBody>
                    <a:bodyPr/>
                    <a:lstStyle/>
                    <a:p>
                      <a:pPr algn="l"/>
                      <a:r>
                        <a:rPr lang="it-IT" dirty="0" err="1"/>
                        <a:t>inspire_common:SupportedLanguages</a:t>
                      </a:r>
                      <a:endParaRPr lang="it-IT" dirty="0"/>
                    </a:p>
                  </a:txBody>
                  <a:tcPr anchor="ctr"/>
                </a:tc>
                <a:tc>
                  <a:txBody>
                    <a:bodyPr/>
                    <a:lstStyle/>
                    <a:p>
                      <a:pPr algn="l"/>
                      <a:r>
                        <a:rPr lang="it-IT"/>
                        <a:t>WMS - WFS</a:t>
                      </a:r>
                    </a:p>
                  </a:txBody>
                  <a:tcPr anchor="ctr"/>
                </a:tc>
                <a:extLst>
                  <a:ext uri="{0D108BD9-81ED-4DB2-BD59-A6C34878D82A}">
                    <a16:rowId xmlns:a16="http://schemas.microsoft.com/office/drawing/2014/main" val="982444956"/>
                  </a:ext>
                </a:extLst>
              </a:tr>
              <a:tr h="370840">
                <a:tc>
                  <a:txBody>
                    <a:bodyPr/>
                    <a:lstStyle/>
                    <a:p>
                      <a:pPr algn="l"/>
                      <a:r>
                        <a:rPr lang="it-IT"/>
                        <a:t>Metadata Language</a:t>
                      </a:r>
                    </a:p>
                  </a:txBody>
                  <a:tcPr anchor="ctr"/>
                </a:tc>
                <a:tc>
                  <a:txBody>
                    <a:bodyPr/>
                    <a:lstStyle/>
                    <a:p>
                      <a:pPr algn="l"/>
                      <a:r>
                        <a:rPr lang="it-IT"/>
                        <a:t>Feed level link in the top Atom feed /feed/link[@rel="self"]/@hreflang</a:t>
                      </a: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00652" y="3607750"/>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Agreed new mapping</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4153622"/>
          <a:ext cx="9840278" cy="110236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Metadata</a:t>
                      </a:r>
                      <a:r>
                        <a:rPr lang="it-IT" dirty="0"/>
                        <a:t> Language</a:t>
                      </a:r>
                    </a:p>
                  </a:txBody>
                  <a:tcPr anchor="ctr"/>
                </a:tc>
                <a:tc>
                  <a:txBody>
                    <a:bodyPr/>
                    <a:lstStyle/>
                    <a:p>
                      <a:pPr algn="l"/>
                      <a:r>
                        <a:rPr lang="it-IT" b="1" dirty="0" err="1"/>
                        <a:t>gmd:MD_Metadata</a:t>
                      </a:r>
                      <a:r>
                        <a:rPr lang="it-IT" b="1" dirty="0"/>
                        <a:t>/</a:t>
                      </a:r>
                      <a:r>
                        <a:rPr lang="it-IT" b="1" dirty="0" err="1"/>
                        <a:t>gmd:language</a:t>
                      </a:r>
                      <a:r>
                        <a:rPr lang="it-IT" b="1" dirty="0"/>
                        <a:t>/</a:t>
                      </a:r>
                      <a:r>
                        <a:rPr lang="it-IT" b="1" dirty="0" err="1"/>
                        <a:t>gmd:LanguageCode</a:t>
                      </a:r>
                      <a:r>
                        <a:rPr lang="it-IT" dirty="0"/>
                        <a:t> </a:t>
                      </a:r>
                      <a:r>
                        <a:rPr lang="it-IT" dirty="0" err="1"/>
                        <a:t>element</a:t>
                      </a:r>
                      <a:r>
                        <a:rPr lang="it-IT" dirty="0"/>
                        <a:t> in the data set </a:t>
                      </a:r>
                      <a:r>
                        <a:rPr lang="it-IT" dirty="0" err="1"/>
                        <a:t>metadata</a:t>
                      </a:r>
                      <a:r>
                        <a:rPr lang="it-IT" dirty="0"/>
                        <a:t> record for default </a:t>
                      </a:r>
                      <a:r>
                        <a:rPr lang="it-IT" dirty="0" err="1"/>
                        <a:t>language</a:t>
                      </a:r>
                      <a:r>
                        <a:rPr lang="it-IT" dirty="0"/>
                        <a:t>. </a:t>
                      </a:r>
                      <a:r>
                        <a:rPr lang="it-IT" b="1" dirty="0" err="1"/>
                        <a:t>xml:lang</a:t>
                      </a:r>
                      <a:r>
                        <a:rPr lang="it-IT" b="1" dirty="0"/>
                        <a:t> </a:t>
                      </a:r>
                      <a:r>
                        <a:rPr lang="it-IT" b="1" dirty="0" err="1"/>
                        <a:t>attribute</a:t>
                      </a:r>
                      <a:r>
                        <a:rPr lang="it-IT" dirty="0"/>
                        <a:t> for </a:t>
                      </a:r>
                      <a:r>
                        <a:rPr lang="it-IT" dirty="0" err="1"/>
                        <a:t>supported</a:t>
                      </a:r>
                      <a:r>
                        <a:rPr lang="it-IT" dirty="0"/>
                        <a:t> </a:t>
                      </a:r>
                      <a:r>
                        <a:rPr lang="it-IT" dirty="0" err="1"/>
                        <a:t>languages</a:t>
                      </a:r>
                      <a:endParaRPr lang="it-IT" dirty="0"/>
                    </a:p>
                  </a:txBody>
                  <a:tcPr anchor="ctr"/>
                </a:tc>
                <a:tc>
                  <a:txBody>
                    <a:bodyPr/>
                    <a:lstStyle/>
                    <a:p>
                      <a:pPr algn="l"/>
                      <a:r>
                        <a:rPr lang="it-IT" dirty="0"/>
                        <a:t>WFS - </a:t>
                      </a:r>
                      <a:r>
                        <a:rPr lang="it-IT" dirty="0" err="1"/>
                        <a:t>Atom</a:t>
                      </a:r>
                      <a:endParaRPr lang="it-IT" dirty="0"/>
                    </a:p>
                  </a:txBody>
                  <a:tcPr anchor="ctr"/>
                </a:tc>
                <a:extLst>
                  <a:ext uri="{0D108BD9-81ED-4DB2-BD59-A6C34878D82A}">
                    <a16:rowId xmlns:a16="http://schemas.microsoft.com/office/drawing/2014/main" val="982444956"/>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96000" y="3443026"/>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Rettangolo 1">
            <a:extLst>
              <a:ext uri="{FF2B5EF4-FFF2-40B4-BE49-F238E27FC236}">
                <a16:creationId xmlns:a16="http://schemas.microsoft.com/office/drawing/2014/main" id="{00101986-F31A-504C-8167-2FE00BC7C8EF}"/>
              </a:ext>
            </a:extLst>
          </p:cNvPr>
          <p:cNvSpPr/>
          <p:nvPr/>
        </p:nvSpPr>
        <p:spPr>
          <a:xfrm>
            <a:off x="1358741" y="5398244"/>
            <a:ext cx="6096000" cy="1384995"/>
          </a:xfrm>
          <a:prstGeom prst="rect">
            <a:avLst/>
          </a:prstGeom>
          <a:ln>
            <a:solidFill>
              <a:schemeClr val="accent1">
                <a:shade val="50000"/>
              </a:schemeClr>
            </a:solidFill>
          </a:ln>
        </p:spPr>
        <p:txBody>
          <a:bodyPr>
            <a:spAutoFit/>
          </a:bodyPr>
          <a:lstStyle/>
          <a:p>
            <a:r>
              <a:rPr lang="it-IT" dirty="0"/>
              <a:t>&lt;</a:t>
            </a:r>
            <a:r>
              <a:rPr lang="it-IT" dirty="0" err="1"/>
              <a:t>ows:ServiceIdentification</a:t>
            </a:r>
            <a:r>
              <a:rPr lang="it-IT" dirty="0"/>
              <a:t>&gt;</a:t>
            </a:r>
          </a:p>
          <a:p>
            <a:r>
              <a:rPr lang="it-IT" dirty="0"/>
              <a:t>	&lt;</a:t>
            </a:r>
            <a:r>
              <a:rPr lang="it-IT" dirty="0" err="1"/>
              <a:t>ows:Title</a:t>
            </a:r>
            <a:r>
              <a:rPr lang="it-IT" dirty="0"/>
              <a:t> </a:t>
            </a:r>
            <a:r>
              <a:rPr lang="it-IT" b="1" dirty="0" err="1"/>
              <a:t>xml:lang</a:t>
            </a:r>
            <a:r>
              <a:rPr lang="it-IT" b="1" dirty="0"/>
              <a:t>="en"</a:t>
            </a:r>
            <a:r>
              <a:rPr lang="it-IT" dirty="0"/>
              <a:t>&gt;My WFS&lt;/</a:t>
            </a:r>
            <a:r>
              <a:rPr lang="it-IT" dirty="0" err="1"/>
              <a:t>ows:Title</a:t>
            </a:r>
            <a:r>
              <a:rPr lang="it-IT" dirty="0"/>
              <a:t>&gt; </a:t>
            </a:r>
          </a:p>
          <a:p>
            <a:r>
              <a:rPr lang="it-IT" dirty="0"/>
              <a:t>	&lt;</a:t>
            </a:r>
            <a:r>
              <a:rPr lang="it-IT" dirty="0" err="1"/>
              <a:t>ows:Title</a:t>
            </a:r>
            <a:r>
              <a:rPr lang="it-IT" dirty="0"/>
              <a:t> </a:t>
            </a:r>
            <a:r>
              <a:rPr lang="it-IT" b="1" dirty="0" err="1"/>
              <a:t>xml:lang</a:t>
            </a:r>
            <a:r>
              <a:rPr lang="it-IT" b="1" dirty="0"/>
              <a:t>="da"</a:t>
            </a:r>
            <a:r>
              <a:rPr lang="it-IT" dirty="0"/>
              <a:t>&gt;</a:t>
            </a:r>
            <a:r>
              <a:rPr lang="it-IT" dirty="0" err="1"/>
              <a:t>Min</a:t>
            </a:r>
            <a:r>
              <a:rPr lang="it-IT" dirty="0"/>
              <a:t> WFS&lt;/</a:t>
            </a:r>
            <a:r>
              <a:rPr lang="it-IT" dirty="0" err="1"/>
              <a:t>ows:Title</a:t>
            </a:r>
            <a:r>
              <a:rPr lang="it-IT" dirty="0"/>
              <a:t>&gt; </a:t>
            </a:r>
          </a:p>
          <a:p>
            <a:r>
              <a:rPr lang="it-IT" dirty="0"/>
              <a:t>	&lt;</a:t>
            </a:r>
            <a:r>
              <a:rPr lang="it-IT" dirty="0" err="1"/>
              <a:t>ows:Abstract</a:t>
            </a:r>
            <a:r>
              <a:rPr lang="it-IT" dirty="0"/>
              <a:t> </a:t>
            </a:r>
            <a:r>
              <a:rPr lang="it-IT" b="1" dirty="0" err="1"/>
              <a:t>xml:lang</a:t>
            </a:r>
            <a:r>
              <a:rPr lang="it-IT" b="1" dirty="0"/>
              <a:t>="en"</a:t>
            </a:r>
            <a:r>
              <a:rPr lang="it-IT" dirty="0"/>
              <a:t>&gt;My </a:t>
            </a:r>
            <a:r>
              <a:rPr lang="it-IT" dirty="0" err="1"/>
              <a:t>abstract</a:t>
            </a:r>
            <a:r>
              <a:rPr lang="it-IT" dirty="0"/>
              <a:t>&lt;/</a:t>
            </a:r>
            <a:r>
              <a:rPr lang="it-IT" dirty="0" err="1"/>
              <a:t>ows:Abstract</a:t>
            </a:r>
            <a:r>
              <a:rPr lang="it-IT" dirty="0"/>
              <a:t>&gt; 	&lt;</a:t>
            </a:r>
            <a:r>
              <a:rPr lang="it-IT" dirty="0" err="1"/>
              <a:t>ows:Abstract</a:t>
            </a:r>
            <a:r>
              <a:rPr lang="it-IT" dirty="0"/>
              <a:t> </a:t>
            </a:r>
            <a:r>
              <a:rPr lang="it-IT" b="1" dirty="0" err="1"/>
              <a:t>xml:lang</a:t>
            </a:r>
            <a:r>
              <a:rPr lang="it-IT" b="1" dirty="0"/>
              <a:t>="da"</a:t>
            </a:r>
            <a:r>
              <a:rPr lang="it-IT" dirty="0"/>
              <a:t>&gt;</a:t>
            </a:r>
            <a:r>
              <a:rPr lang="it-IT" dirty="0" err="1"/>
              <a:t>Min</a:t>
            </a:r>
            <a:r>
              <a:rPr lang="it-IT" dirty="0"/>
              <a:t> </a:t>
            </a:r>
            <a:r>
              <a:rPr lang="it-IT" dirty="0" err="1"/>
              <a:t>abstrakt</a:t>
            </a:r>
            <a:r>
              <a:rPr lang="it-IT" dirty="0"/>
              <a:t>&lt;/</a:t>
            </a:r>
            <a:r>
              <a:rPr lang="it-IT" dirty="0" err="1"/>
              <a:t>ows:Abstract</a:t>
            </a:r>
            <a:r>
              <a:rPr lang="it-IT" dirty="0"/>
              <a:t>&gt;</a:t>
            </a:r>
          </a:p>
          <a:p>
            <a:r>
              <a:rPr lang="it-IT" dirty="0"/>
              <a:t>…</a:t>
            </a:r>
          </a:p>
        </p:txBody>
      </p:sp>
      <p:sp>
        <p:nvSpPr>
          <p:cNvPr id="12" name="TextBox 1">
            <a:extLst>
              <a:ext uri="{FF2B5EF4-FFF2-40B4-BE49-F238E27FC236}">
                <a16:creationId xmlns:a16="http://schemas.microsoft.com/office/drawing/2014/main" id="{3EA78FE6-BD19-B549-8720-B0C84625AE73}"/>
              </a:ext>
            </a:extLst>
          </p:cNvPr>
          <p:cNvSpPr txBox="1"/>
          <p:nvPr/>
        </p:nvSpPr>
        <p:spPr>
          <a:xfrm rot="21250709">
            <a:off x="7674571" y="5133684"/>
            <a:ext cx="3924175" cy="1169551"/>
          </a:xfrm>
          <a:prstGeom prst="rect">
            <a:avLst/>
          </a:prstGeom>
          <a:noFill/>
          <a:ln w="38100">
            <a:solidFill>
              <a:srgbClr val="FF0000"/>
            </a:solidFill>
          </a:ln>
        </p:spPr>
        <p:txBody>
          <a:bodyPr wrap="square" rtlCol="0">
            <a:spAutoFit/>
          </a:bodyPr>
          <a:lstStyle/>
          <a:p>
            <a:pPr algn="ctr"/>
            <a:r>
              <a:rPr lang="en-GB" b="1" dirty="0">
                <a:solidFill>
                  <a:srgbClr val="FF0000"/>
                </a:solidFill>
              </a:rPr>
              <a:t>This doesn’t work for WMS, it is not based on the (newer) OWS specification.</a:t>
            </a:r>
          </a:p>
          <a:p>
            <a:pPr algn="ctr"/>
            <a:r>
              <a:rPr lang="it-IT" dirty="0">
                <a:solidFill>
                  <a:srgbClr val="FF0000"/>
                </a:solidFill>
              </a:rPr>
              <a:t>In </a:t>
            </a:r>
            <a:r>
              <a:rPr lang="it-IT" dirty="0" err="1">
                <a:solidFill>
                  <a:srgbClr val="FF0000"/>
                </a:solidFill>
              </a:rPr>
              <a:t>this</a:t>
            </a:r>
            <a:r>
              <a:rPr lang="it-IT" dirty="0">
                <a:solidFill>
                  <a:srgbClr val="FF0000"/>
                </a:solidFill>
              </a:rPr>
              <a:t> case </a:t>
            </a:r>
            <a:r>
              <a:rPr lang="it-IT" dirty="0" err="1">
                <a:solidFill>
                  <a:srgbClr val="FF0000"/>
                </a:solidFill>
              </a:rPr>
              <a:t>keep</a:t>
            </a:r>
            <a:r>
              <a:rPr lang="it-IT" dirty="0">
                <a:solidFill>
                  <a:srgbClr val="FF0000"/>
                </a:solidFill>
              </a:rPr>
              <a:t> the </a:t>
            </a:r>
            <a:r>
              <a:rPr lang="it-IT" dirty="0" err="1">
                <a:solidFill>
                  <a:srgbClr val="FF0000"/>
                </a:solidFill>
              </a:rPr>
              <a:t>possibility</a:t>
            </a:r>
            <a:r>
              <a:rPr lang="it-IT" dirty="0">
                <a:solidFill>
                  <a:srgbClr val="FF0000"/>
                </a:solidFill>
              </a:rPr>
              <a:t> to include the (optional) </a:t>
            </a:r>
            <a:r>
              <a:rPr lang="it-IT" dirty="0" err="1">
                <a:solidFill>
                  <a:srgbClr val="FF0000"/>
                </a:solidFill>
              </a:rPr>
              <a:t>ExtendedCapabilities</a:t>
            </a:r>
            <a:r>
              <a:rPr lang="it-IT" dirty="0">
                <a:solidFill>
                  <a:srgbClr val="FF0000"/>
                </a:solidFill>
              </a:rPr>
              <a:t> </a:t>
            </a:r>
            <a:r>
              <a:rPr lang="it-IT" dirty="0" err="1">
                <a:solidFill>
                  <a:srgbClr val="FF0000"/>
                </a:solidFill>
              </a:rPr>
              <a:t>section</a:t>
            </a:r>
            <a:r>
              <a:rPr lang="it-IT" dirty="0">
                <a:solidFill>
                  <a:srgbClr val="FF0000"/>
                </a:solidFill>
              </a:rPr>
              <a:t>, </a:t>
            </a:r>
            <a:r>
              <a:rPr lang="it-IT" dirty="0" err="1">
                <a:solidFill>
                  <a:srgbClr val="FF0000"/>
                </a:solidFill>
              </a:rPr>
              <a:t>including</a:t>
            </a:r>
            <a:r>
              <a:rPr lang="it-IT" dirty="0">
                <a:solidFill>
                  <a:srgbClr val="FF0000"/>
                </a:solidFill>
              </a:rPr>
              <a:t> the </a:t>
            </a:r>
            <a:r>
              <a:rPr lang="it-IT" dirty="0" err="1">
                <a:solidFill>
                  <a:srgbClr val="FF0000"/>
                </a:solidFill>
              </a:rPr>
              <a:t>SupportedLanguages</a:t>
            </a:r>
            <a:r>
              <a:rPr lang="it-IT" dirty="0">
                <a:solidFill>
                  <a:srgbClr val="FF0000"/>
                </a:solidFill>
              </a:rPr>
              <a:t> </a:t>
            </a:r>
            <a:r>
              <a:rPr lang="it-IT" dirty="0" err="1">
                <a:solidFill>
                  <a:srgbClr val="FF0000"/>
                </a:solidFill>
              </a:rPr>
              <a:t>elements</a:t>
            </a:r>
            <a:endParaRPr lang="en-GB" b="1" dirty="0">
              <a:solidFill>
                <a:srgbClr val="FF0000"/>
              </a:solidFill>
            </a:endParaRPr>
          </a:p>
        </p:txBody>
      </p:sp>
      <p:sp>
        <p:nvSpPr>
          <p:cNvPr id="13" name="Ellipse 12"/>
          <p:cNvSpPr/>
          <p:nvPr/>
        </p:nvSpPr>
        <p:spPr>
          <a:xfrm>
            <a:off x="10763906" y="4501941"/>
            <a:ext cx="465083" cy="4650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S</a:t>
            </a:r>
          </a:p>
        </p:txBody>
      </p:sp>
    </p:spTree>
    <p:extLst>
      <p:ext uri="{BB962C8B-B14F-4D97-AF65-F5344CB8AC3E}">
        <p14:creationId xmlns:p14="http://schemas.microsoft.com/office/powerpoint/2010/main" val="1430718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12"/>
          <p:cNvSpPr txBox="1">
            <a:spLocks noGrp="1"/>
          </p:cNvSpPr>
          <p:nvPr>
            <p:ph type="title"/>
          </p:nvPr>
        </p:nvSpPr>
        <p:spPr>
          <a:xfrm>
            <a:off x="970722" y="356562"/>
            <a:ext cx="10844428" cy="782357"/>
          </a:xfrm>
          <a:prstGeom prst="rect">
            <a:avLst/>
          </a:prstGeom>
          <a:noFill/>
          <a:ln>
            <a:noFill/>
          </a:ln>
        </p:spPr>
        <p:txBody>
          <a:bodyPr spcFirstLastPara="1" wrap="square" lIns="91425" tIns="45700" rIns="91425" bIns="0" anchor="ctr" anchorCtr="0">
            <a:noAutofit/>
          </a:bodyPr>
          <a:lstStyle/>
          <a:p>
            <a:pPr lvl="0">
              <a:buSzPts val="4000"/>
            </a:pPr>
            <a:r>
              <a:rPr lang="en-GB" sz="4000" b="1" dirty="0"/>
              <a:t>Part B. Remapping of Extended Capabilities</a:t>
            </a:r>
          </a:p>
        </p:txBody>
      </p:sp>
      <p:sp>
        <p:nvSpPr>
          <p:cNvPr id="9" name="Google Shape;258;p12"/>
          <p:cNvSpPr txBox="1">
            <a:spLocks/>
          </p:cNvSpPr>
          <p:nvPr/>
        </p:nvSpPr>
        <p:spPr>
          <a:xfrm>
            <a:off x="900653" y="1193500"/>
            <a:ext cx="10847997" cy="10509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lvl="0" indent="0">
              <a:spcBef>
                <a:spcPts val="600"/>
              </a:spcBef>
              <a:spcAft>
                <a:spcPts val="600"/>
              </a:spcAft>
              <a:buClr>
                <a:srgbClr val="F8CC29"/>
              </a:buClr>
              <a:buNone/>
              <a:defRPr/>
            </a:pPr>
            <a:r>
              <a:rPr lang="en-GB" b="1" dirty="0">
                <a:solidFill>
                  <a:srgbClr val="034EA2"/>
                </a:solidFill>
              </a:rPr>
              <a:t>Unique Resource Identifier (referring to data set)</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342900" lvl="0" indent="-342900">
              <a:spcBef>
                <a:spcPts val="300"/>
              </a:spcBef>
              <a:spcAft>
                <a:spcPts val="300"/>
              </a:spcAft>
              <a:buClr>
                <a:srgbClr val="F8CC29"/>
              </a:buClr>
              <a:defRPr/>
            </a:pPr>
            <a:r>
              <a:rPr kumimoji="0" lang="en-GB" sz="2000" b="0" i="0" u="none" strike="noStrike" kern="0" cap="none" spc="0" normalizeH="0" baseline="0" noProof="0" dirty="0">
                <a:ln>
                  <a:noFill/>
                </a:ln>
                <a:solidFill>
                  <a:schemeClr val="tx1"/>
                </a:solidFill>
                <a:effectLst/>
                <a:uLnTx/>
                <a:uFillTx/>
                <a:sym typeface="Arial"/>
              </a:rPr>
              <a:t>Current mapping (</a:t>
            </a:r>
            <a:r>
              <a:rPr lang="en-GB" sz="2000" dirty="0">
                <a:solidFill>
                  <a:schemeClr val="tx1"/>
                </a:solidFill>
              </a:rPr>
              <a:t>in </a:t>
            </a:r>
            <a:r>
              <a:rPr lang="en-GB" sz="2000" b="1" dirty="0">
                <a:solidFill>
                  <a:schemeClr val="tx1"/>
                </a:solidFill>
              </a:rPr>
              <a:t>INSPIRE NS - View/Download Service TGs</a:t>
            </a:r>
            <a:r>
              <a:rPr lang="en-GB" sz="2000" dirty="0">
                <a:solidFill>
                  <a:schemeClr val="tx1"/>
                </a:solidFill>
              </a:rPr>
              <a:t>)</a:t>
            </a:r>
            <a:endParaRPr kumimoji="0" lang="en-GB" sz="2400" b="0" i="0" u="none" strike="noStrike" kern="0" cap="none" spc="0" normalizeH="0" baseline="0" noProof="0" dirty="0">
              <a:ln>
                <a:noFill/>
              </a:ln>
              <a:solidFill>
                <a:srgbClr val="4D4D4D"/>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6" name="Tabella 6">
            <a:extLst>
              <a:ext uri="{FF2B5EF4-FFF2-40B4-BE49-F238E27FC236}">
                <a16:creationId xmlns:a16="http://schemas.microsoft.com/office/drawing/2014/main" id="{FC8E5069-016E-2040-8EC5-C863B9F69F09}"/>
              </a:ext>
            </a:extLst>
          </p:cNvPr>
          <p:cNvGraphicFramePr>
            <a:graphicFrameLocks noGrp="1"/>
          </p:cNvGraphicFramePr>
          <p:nvPr/>
        </p:nvGraphicFramePr>
        <p:xfrm>
          <a:off x="1175861" y="2273627"/>
          <a:ext cx="9840278" cy="174244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err="1"/>
                        <a:t>Elements</a:t>
                      </a:r>
                      <a:r>
                        <a:rPr lang="it-IT" dirty="0"/>
                        <a:t> of INSPIRE Extended </a:t>
                      </a:r>
                      <a:r>
                        <a:rPr lang="it-IT" dirty="0" err="1"/>
                        <a:t>Capabilities</a:t>
                      </a:r>
                      <a:r>
                        <a:rPr lang="it-IT" dirty="0"/>
                        <a:t>/</a:t>
                      </a:r>
                      <a:r>
                        <a:rPr lang="it-IT" dirty="0" err="1"/>
                        <a:t>Atom</a:t>
                      </a:r>
                      <a:r>
                        <a:rPr lang="it-IT" dirty="0"/>
                        <a:t> </a:t>
                      </a:r>
                      <a:r>
                        <a:rPr lang="it-IT" dirty="0" err="1"/>
                        <a:t>feed</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Unique</a:t>
                      </a:r>
                      <a:r>
                        <a:rPr lang="it-IT" dirty="0"/>
                        <a:t> Resource </a:t>
                      </a:r>
                      <a:r>
                        <a:rPr lang="it-IT" dirty="0" err="1"/>
                        <a:t>Identifier</a:t>
                      </a:r>
                      <a:endParaRPr lang="it-IT" dirty="0"/>
                    </a:p>
                  </a:txBody>
                  <a:tcPr anchor="ctr"/>
                </a:tc>
                <a:tc>
                  <a:txBody>
                    <a:bodyPr/>
                    <a:lstStyle/>
                    <a:p>
                      <a:r>
                        <a:rPr lang="it-IT" dirty="0" err="1">
                          <a:effectLst/>
                          <a:latin typeface="Courier New" panose="02070309020205020404" pitchFamily="49" charset="0"/>
                        </a:rPr>
                        <a:t>inspire_dls:SpatialDataSetIdentifier</a:t>
                      </a:r>
                      <a:r>
                        <a:rPr lang="it-IT" dirty="0">
                          <a:effectLst/>
                          <a:latin typeface="Courier New" panose="02070309020205020404" pitchFamily="49" charset="0"/>
                        </a:rPr>
                        <a:t>/</a:t>
                      </a:r>
                      <a:r>
                        <a:rPr lang="it-IT" dirty="0" err="1">
                          <a:effectLst/>
                          <a:latin typeface="Courier New" panose="02070309020205020404" pitchFamily="49" charset="0"/>
                        </a:rPr>
                        <a:t>inspire_common:Code</a:t>
                      </a:r>
                      <a:r>
                        <a:rPr lang="it-IT" dirty="0">
                          <a:effectLst/>
                          <a:latin typeface="Courier New" panose="02070309020205020404" pitchFamily="49" charset="0"/>
                        </a:rPr>
                        <a:t> </a:t>
                      </a:r>
                    </a:p>
                    <a:p>
                      <a:r>
                        <a:rPr lang="it-IT" dirty="0" err="1">
                          <a:effectLst/>
                          <a:latin typeface="Courier New" panose="02070309020205020404" pitchFamily="49" charset="0"/>
                        </a:rPr>
                        <a:t>inspire_dls:SpatialDataSetIdentifier</a:t>
                      </a:r>
                      <a:r>
                        <a:rPr lang="it-IT" dirty="0">
                          <a:effectLst/>
                          <a:latin typeface="Courier New" panose="02070309020205020404" pitchFamily="49" charset="0"/>
                        </a:rPr>
                        <a:t>/</a:t>
                      </a:r>
                      <a:r>
                        <a:rPr lang="it-IT" dirty="0" err="1">
                          <a:effectLst/>
                          <a:latin typeface="Courier New" panose="02070309020205020404" pitchFamily="49" charset="0"/>
                        </a:rPr>
                        <a:t>inspire_common:Namespace</a:t>
                      </a:r>
                      <a:r>
                        <a:rPr lang="it-IT" dirty="0">
                          <a:effectLst/>
                          <a:latin typeface="Courier New" panose="02070309020205020404" pitchFamily="49" charset="0"/>
                        </a:rPr>
                        <a:t>  </a:t>
                      </a:r>
                    </a:p>
                  </a:txBody>
                  <a:tcPr marL="47625" marR="47625" marT="0" marB="0"/>
                </a:tc>
                <a:tc>
                  <a:txBody>
                    <a:bodyPr/>
                    <a:lstStyle/>
                    <a:p>
                      <a:pPr algn="l"/>
                      <a:r>
                        <a:rPr lang="it-IT" dirty="0"/>
                        <a:t>WFS</a:t>
                      </a:r>
                    </a:p>
                  </a:txBody>
                  <a:tcPr anchor="ctr"/>
                </a:tc>
                <a:extLst>
                  <a:ext uri="{0D108BD9-81ED-4DB2-BD59-A6C34878D82A}">
                    <a16:rowId xmlns:a16="http://schemas.microsoft.com/office/drawing/2014/main" val="982444956"/>
                  </a:ext>
                </a:extLst>
              </a:tr>
              <a:tr h="370840">
                <a:tc>
                  <a:txBody>
                    <a:bodyPr/>
                    <a:lstStyle/>
                    <a:p>
                      <a:pPr algn="l"/>
                      <a:r>
                        <a:rPr lang="it-IT" dirty="0" err="1"/>
                        <a:t>Unique</a:t>
                      </a:r>
                      <a:r>
                        <a:rPr lang="it-IT" dirty="0"/>
                        <a:t> Resource </a:t>
                      </a:r>
                      <a:r>
                        <a:rPr lang="it-IT" dirty="0" err="1"/>
                        <a:t>Identifier</a:t>
                      </a:r>
                      <a:endParaRPr lang="it-IT" dirty="0"/>
                    </a:p>
                  </a:txBody>
                  <a:tcPr anchor="ctr"/>
                </a:tc>
                <a:tc>
                  <a:txBody>
                    <a:bodyPr/>
                    <a:lstStyle/>
                    <a:p>
                      <a:r>
                        <a:rPr lang="it-IT" sz="1400" b="0" i="1" u="none" strike="noStrike" cap="none" dirty="0" err="1">
                          <a:solidFill>
                            <a:schemeClr val="dk1"/>
                          </a:solidFill>
                          <a:effectLst/>
                          <a:latin typeface="+mn-lt"/>
                          <a:ea typeface="+mn-ea"/>
                          <a:cs typeface="+mn-cs"/>
                          <a:sym typeface="Arial"/>
                        </a:rPr>
                        <a:t>spatial_dataset_identifier_code</a:t>
                      </a:r>
                      <a:r>
                        <a:rPr lang="it-IT" sz="1400" b="0" i="1" u="none" strike="noStrike" cap="none" dirty="0">
                          <a:solidFill>
                            <a:schemeClr val="dk1"/>
                          </a:solidFill>
                          <a:effectLst/>
                          <a:latin typeface="+mn-lt"/>
                          <a:ea typeface="+mn-ea"/>
                          <a:cs typeface="+mn-cs"/>
                          <a:sym typeface="Arial"/>
                        </a:rPr>
                        <a:t> </a:t>
                      </a:r>
                      <a:r>
                        <a:rPr lang="it-IT" sz="1400" b="0" i="0" u="none" strike="noStrike" cap="none" dirty="0">
                          <a:solidFill>
                            <a:schemeClr val="dk1"/>
                          </a:solidFill>
                          <a:effectLst/>
                          <a:latin typeface="+mn-lt"/>
                          <a:ea typeface="+mn-ea"/>
                          <a:cs typeface="+mn-cs"/>
                          <a:sym typeface="Arial"/>
                        </a:rPr>
                        <a:t>and </a:t>
                      </a:r>
                      <a:r>
                        <a:rPr lang="it-IT" sz="1400" b="0" i="1" u="none" strike="noStrike" cap="none" dirty="0" err="1">
                          <a:solidFill>
                            <a:schemeClr val="dk1"/>
                          </a:solidFill>
                          <a:effectLst/>
                          <a:latin typeface="+mn-lt"/>
                          <a:ea typeface="+mn-ea"/>
                          <a:cs typeface="+mn-cs"/>
                          <a:sym typeface="Arial"/>
                        </a:rPr>
                        <a:t>spatial_dataset_identifier_namespace</a:t>
                      </a:r>
                      <a:endParaRPr lang="it-IT" sz="1400" b="0" i="0" u="none" strike="noStrike" cap="none" dirty="0">
                        <a:solidFill>
                          <a:schemeClr val="dk1"/>
                        </a:solidFill>
                        <a:effectLst/>
                        <a:latin typeface="+mn-lt"/>
                        <a:ea typeface="+mn-ea"/>
                        <a:cs typeface="+mn-cs"/>
                        <a:sym typeface="Arial"/>
                      </a:endParaRPr>
                    </a:p>
                  </a:txBody>
                  <a:tcPr anchor="ctr"/>
                </a:tc>
                <a:tc>
                  <a:txBody>
                    <a:bodyPr/>
                    <a:lstStyle/>
                    <a:p>
                      <a:pPr algn="l"/>
                      <a:r>
                        <a:rPr lang="it-IT" dirty="0" err="1"/>
                        <a:t>Atom</a:t>
                      </a:r>
                      <a:endParaRPr lang="it-IT" dirty="0"/>
                    </a:p>
                  </a:txBody>
                  <a:tcPr anchor="ctr"/>
                </a:tc>
                <a:extLst>
                  <a:ext uri="{0D108BD9-81ED-4DB2-BD59-A6C34878D82A}">
                    <a16:rowId xmlns:a16="http://schemas.microsoft.com/office/drawing/2014/main" val="411366290"/>
                  </a:ext>
                </a:extLst>
              </a:tr>
            </a:tbl>
          </a:graphicData>
        </a:graphic>
      </p:graphicFrame>
      <p:sp>
        <p:nvSpPr>
          <p:cNvPr id="10" name="Google Shape;258;p12">
            <a:extLst>
              <a:ext uri="{FF2B5EF4-FFF2-40B4-BE49-F238E27FC236}">
                <a16:creationId xmlns:a16="http://schemas.microsoft.com/office/drawing/2014/main" id="{162DF7CE-1BBD-414E-82CC-CB117E45286C}"/>
              </a:ext>
            </a:extLst>
          </p:cNvPr>
          <p:cNvSpPr txBox="1">
            <a:spLocks/>
          </p:cNvSpPr>
          <p:nvPr/>
        </p:nvSpPr>
        <p:spPr>
          <a:xfrm>
            <a:off x="967153" y="4089861"/>
            <a:ext cx="10847997" cy="5237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5"/>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1800"/>
              </a:spcBef>
              <a:spcAft>
                <a:spcPts val="0"/>
              </a:spcAft>
              <a:buClr>
                <a:schemeClr val="accent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accent5"/>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80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lvl="0" indent="-342900">
              <a:spcBef>
                <a:spcPts val="300"/>
              </a:spcBef>
              <a:spcAft>
                <a:spcPts val="300"/>
              </a:spcAft>
              <a:buClr>
                <a:srgbClr val="F8CC29"/>
              </a:buClr>
              <a:defRPr/>
            </a:pPr>
            <a:r>
              <a:rPr kumimoji="0" lang="en-GB" sz="2000" b="1" i="0" u="none" strike="noStrike" kern="0" cap="none" spc="0" normalizeH="0" baseline="0" noProof="0" dirty="0">
                <a:ln>
                  <a:noFill/>
                </a:ln>
                <a:solidFill>
                  <a:srgbClr val="034EA2"/>
                </a:solidFill>
                <a:effectLst/>
                <a:uLnTx/>
                <a:uFillTx/>
                <a:sym typeface="Arial"/>
              </a:rPr>
              <a:t>Mapping proposed</a:t>
            </a:r>
            <a:endParaRPr kumimoji="0" lang="en-GB" sz="2400" b="1" i="0" u="none" strike="noStrike" kern="0" cap="none" spc="0" normalizeH="0" baseline="0" noProof="0" dirty="0">
              <a:ln>
                <a:noFill/>
              </a:ln>
              <a:solidFill>
                <a:srgbClr val="034EA2"/>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F8CC29"/>
              </a:buClr>
              <a:buSzPts val="2400"/>
              <a:buFont typeface="Arial"/>
              <a:buNone/>
              <a:tabLst/>
              <a:defRPr/>
            </a:pPr>
            <a:r>
              <a:rPr kumimoji="0" lang="en-US" sz="2400" b="0" i="0" u="none" strike="noStrike" kern="0" cap="none" spc="0" normalizeH="0" baseline="0" noProof="0" dirty="0">
                <a:ln>
                  <a:noFill/>
                </a:ln>
                <a:solidFill>
                  <a:srgbClr val="4D4D4D"/>
                </a:solidFill>
                <a:effectLst/>
                <a:uLnTx/>
                <a:uFillTx/>
                <a:latin typeface="Arial"/>
                <a:cs typeface="Arial"/>
                <a:sym typeface="Arial"/>
              </a:rPr>
              <a:t>	</a:t>
            </a:r>
          </a:p>
        </p:txBody>
      </p:sp>
      <p:graphicFrame>
        <p:nvGraphicFramePr>
          <p:cNvPr id="11" name="Tabella 6">
            <a:extLst>
              <a:ext uri="{FF2B5EF4-FFF2-40B4-BE49-F238E27FC236}">
                <a16:creationId xmlns:a16="http://schemas.microsoft.com/office/drawing/2014/main" id="{40B81845-3AB2-E547-B0AD-76FCEE77A595}"/>
              </a:ext>
            </a:extLst>
          </p:cNvPr>
          <p:cNvGraphicFramePr>
            <a:graphicFrameLocks noGrp="1"/>
          </p:cNvGraphicFramePr>
          <p:nvPr/>
        </p:nvGraphicFramePr>
        <p:xfrm>
          <a:off x="1175861" y="4772985"/>
          <a:ext cx="9840278" cy="889000"/>
        </p:xfrm>
        <a:graphic>
          <a:graphicData uri="http://schemas.openxmlformats.org/drawingml/2006/table">
            <a:tbl>
              <a:tblPr firstRow="1" bandRow="1">
                <a:tableStyleId>{21E4AEA4-8DFA-4A89-87EB-49C32662AFE0}</a:tableStyleId>
              </a:tblPr>
              <a:tblGrid>
                <a:gridCol w="2589530">
                  <a:extLst>
                    <a:ext uri="{9D8B030D-6E8A-4147-A177-3AD203B41FA5}">
                      <a16:colId xmlns:a16="http://schemas.microsoft.com/office/drawing/2014/main" val="3854399531"/>
                    </a:ext>
                  </a:extLst>
                </a:gridCol>
                <a:gridCol w="4764405">
                  <a:extLst>
                    <a:ext uri="{9D8B030D-6E8A-4147-A177-3AD203B41FA5}">
                      <a16:colId xmlns:a16="http://schemas.microsoft.com/office/drawing/2014/main" val="606153670"/>
                    </a:ext>
                  </a:extLst>
                </a:gridCol>
                <a:gridCol w="2486343">
                  <a:extLst>
                    <a:ext uri="{9D8B030D-6E8A-4147-A177-3AD203B41FA5}">
                      <a16:colId xmlns:a16="http://schemas.microsoft.com/office/drawing/2014/main" val="1941575436"/>
                    </a:ext>
                  </a:extLst>
                </a:gridCol>
              </a:tblGrid>
              <a:tr h="370840">
                <a:tc>
                  <a:txBody>
                    <a:bodyPr/>
                    <a:lstStyle/>
                    <a:p>
                      <a:pPr algn="l"/>
                      <a:r>
                        <a:rPr lang="it-IT" dirty="0"/>
                        <a:t>INSPIRE </a:t>
                      </a:r>
                      <a:r>
                        <a:rPr lang="it-IT" dirty="0" err="1"/>
                        <a:t>metadata</a:t>
                      </a:r>
                      <a:r>
                        <a:rPr lang="it-IT" dirty="0"/>
                        <a:t> </a:t>
                      </a:r>
                      <a:r>
                        <a:rPr lang="it-IT" dirty="0" err="1"/>
                        <a:t>elements</a:t>
                      </a:r>
                      <a:endParaRPr lang="it-IT" dirty="0"/>
                    </a:p>
                  </a:txBody>
                  <a:tcPr anchor="ctr"/>
                </a:tc>
                <a:tc>
                  <a:txBody>
                    <a:bodyPr/>
                    <a:lstStyle/>
                    <a:p>
                      <a:pPr algn="l"/>
                      <a:r>
                        <a:rPr lang="it-IT" dirty="0"/>
                        <a:t>New </a:t>
                      </a:r>
                      <a:r>
                        <a:rPr lang="it-IT" dirty="0" err="1"/>
                        <a:t>allocation</a:t>
                      </a:r>
                      <a:endParaRPr lang="it-IT" dirty="0"/>
                    </a:p>
                  </a:txBody>
                  <a:tcPr anchor="ctr"/>
                </a:tc>
                <a:tc>
                  <a:txBody>
                    <a:bodyPr/>
                    <a:lstStyle/>
                    <a:p>
                      <a:pPr algn="l"/>
                      <a:r>
                        <a:rPr lang="it-IT"/>
                        <a:t>Applicable on Service type</a:t>
                      </a:r>
                    </a:p>
                  </a:txBody>
                  <a:tcPr anchor="ctr"/>
                </a:tc>
                <a:extLst>
                  <a:ext uri="{0D108BD9-81ED-4DB2-BD59-A6C34878D82A}">
                    <a16:rowId xmlns:a16="http://schemas.microsoft.com/office/drawing/2014/main" val="3342839412"/>
                  </a:ext>
                </a:extLst>
              </a:tr>
              <a:tr h="370840">
                <a:tc>
                  <a:txBody>
                    <a:bodyPr/>
                    <a:lstStyle/>
                    <a:p>
                      <a:pPr algn="l"/>
                      <a:r>
                        <a:rPr lang="it-IT" dirty="0" err="1"/>
                        <a:t>Unique</a:t>
                      </a:r>
                      <a:r>
                        <a:rPr lang="it-IT" dirty="0"/>
                        <a:t> Resource </a:t>
                      </a:r>
                      <a:r>
                        <a:rPr lang="it-IT" dirty="0" err="1"/>
                        <a:t>Identifier</a:t>
                      </a:r>
                      <a:endParaRPr lang="it-IT" dirty="0"/>
                    </a:p>
                  </a:txBody>
                  <a:tcPr anchor="ctr"/>
                </a:tc>
                <a:tc>
                  <a:txBody>
                    <a:bodyPr/>
                    <a:lstStyle/>
                    <a:p>
                      <a:pPr algn="l"/>
                      <a:r>
                        <a:rPr lang="it-IT" b="1" dirty="0" err="1"/>
                        <a:t>not</a:t>
                      </a:r>
                      <a:r>
                        <a:rPr lang="it-IT" b="1" dirty="0"/>
                        <a:t> </a:t>
                      </a:r>
                      <a:r>
                        <a:rPr lang="it-IT" b="1" dirty="0" err="1"/>
                        <a:t>mapped</a:t>
                      </a:r>
                      <a:r>
                        <a:rPr lang="it-IT" b="1" dirty="0"/>
                        <a:t> </a:t>
                      </a:r>
                      <a:r>
                        <a:rPr lang="it-IT" dirty="0" err="1"/>
                        <a:t>as</a:t>
                      </a:r>
                      <a:r>
                        <a:rPr lang="it-IT" dirty="0"/>
                        <a:t> </a:t>
                      </a:r>
                      <a:r>
                        <a:rPr lang="it-IT" dirty="0" err="1"/>
                        <a:t>Unique</a:t>
                      </a:r>
                      <a:r>
                        <a:rPr lang="it-IT" dirty="0"/>
                        <a:t> </a:t>
                      </a:r>
                      <a:r>
                        <a:rPr lang="it-IT" dirty="0" err="1"/>
                        <a:t>resource</a:t>
                      </a:r>
                      <a:r>
                        <a:rPr lang="it-IT" dirty="0"/>
                        <a:t> </a:t>
                      </a:r>
                      <a:r>
                        <a:rPr lang="it-IT" dirty="0" err="1"/>
                        <a:t>identifier</a:t>
                      </a:r>
                      <a:r>
                        <a:rPr lang="it-IT" dirty="0"/>
                        <a:t> </a:t>
                      </a:r>
                      <a:r>
                        <a:rPr lang="it-IT" dirty="0" err="1"/>
                        <a:t>is</a:t>
                      </a:r>
                      <a:r>
                        <a:rPr lang="it-IT" dirty="0"/>
                        <a:t> </a:t>
                      </a:r>
                      <a:r>
                        <a:rPr lang="it-IT" dirty="0" err="1"/>
                        <a:t>not</a:t>
                      </a:r>
                      <a:r>
                        <a:rPr lang="it-IT" dirty="0"/>
                        <a:t> </a:t>
                      </a:r>
                      <a:r>
                        <a:rPr lang="it-IT" dirty="0" err="1"/>
                        <a:t>relevant</a:t>
                      </a:r>
                      <a:r>
                        <a:rPr lang="it-IT" dirty="0"/>
                        <a:t> for </a:t>
                      </a:r>
                      <a:r>
                        <a:rPr lang="it-IT" dirty="0" err="1"/>
                        <a:t>services</a:t>
                      </a:r>
                      <a:endParaRPr lang="it-IT" dirty="0"/>
                    </a:p>
                  </a:txBody>
                  <a:tcPr anchor="ctr"/>
                </a:tc>
                <a:tc>
                  <a:txBody>
                    <a:bodyPr/>
                    <a:lstStyle/>
                    <a:p>
                      <a:pPr algn="l"/>
                      <a:r>
                        <a:rPr lang="it-IT" dirty="0"/>
                        <a:t>WMS - WFS - </a:t>
                      </a:r>
                      <a:r>
                        <a:rPr lang="it-IT" dirty="0" err="1"/>
                        <a:t>Atom</a:t>
                      </a:r>
                      <a:endParaRPr lang="it-IT" dirty="0"/>
                    </a:p>
                  </a:txBody>
                  <a:tcPr anchor="ctr"/>
                </a:tc>
                <a:extLst>
                  <a:ext uri="{0D108BD9-81ED-4DB2-BD59-A6C34878D82A}">
                    <a16:rowId xmlns:a16="http://schemas.microsoft.com/office/drawing/2014/main" val="982444956"/>
                  </a:ext>
                </a:extLst>
              </a:tr>
            </a:tbl>
          </a:graphicData>
        </a:graphic>
      </p:graphicFrame>
      <p:sp>
        <p:nvSpPr>
          <p:cNvPr id="7" name="Freccia destra 6">
            <a:extLst>
              <a:ext uri="{FF2B5EF4-FFF2-40B4-BE49-F238E27FC236}">
                <a16:creationId xmlns:a16="http://schemas.microsoft.com/office/drawing/2014/main" id="{9B015741-9780-7248-AA6F-3C14FF3A76E0}"/>
              </a:ext>
            </a:extLst>
          </p:cNvPr>
          <p:cNvSpPr/>
          <p:nvPr/>
        </p:nvSpPr>
        <p:spPr>
          <a:xfrm rot="5400000">
            <a:off x="6055871" y="3937357"/>
            <a:ext cx="670560" cy="8863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ctangle 2"/>
          <p:cNvSpPr/>
          <p:nvPr/>
        </p:nvSpPr>
        <p:spPr>
          <a:xfrm>
            <a:off x="1489841" y="5799129"/>
            <a:ext cx="9593318" cy="738664"/>
          </a:xfrm>
          <a:prstGeom prst="rect">
            <a:avLst/>
          </a:prstGeom>
        </p:spPr>
        <p:txBody>
          <a:bodyPr wrap="square">
            <a:spAutoFit/>
          </a:bodyPr>
          <a:lstStyle/>
          <a:p>
            <a:r>
              <a:rPr lang="en-US" dirty="0">
                <a:solidFill>
                  <a:srgbClr val="FF0000"/>
                </a:solidFill>
              </a:rPr>
              <a:t>The IR on metadata is not including the Unique resource identifier as a required metadata element to be applied to services.</a:t>
            </a:r>
            <a:br>
              <a:rPr lang="en-US" dirty="0">
                <a:solidFill>
                  <a:srgbClr val="FF0000"/>
                </a:solidFill>
              </a:rPr>
            </a:br>
            <a:endParaRPr lang="fr-FR" dirty="0">
              <a:solidFill>
                <a:srgbClr val="FF0000"/>
              </a:solidFill>
            </a:endParaRPr>
          </a:p>
        </p:txBody>
      </p:sp>
    </p:spTree>
    <p:extLst>
      <p:ext uri="{BB962C8B-B14F-4D97-AF65-F5344CB8AC3E}">
        <p14:creationId xmlns:p14="http://schemas.microsoft.com/office/powerpoint/2010/main" val="257908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71A0948-46AD-3509-23C0-14ED455EFCF8}"/>
              </a:ext>
            </a:extLst>
          </p:cNvPr>
          <p:cNvSpPr>
            <a:spLocks noGrp="1"/>
          </p:cNvSpPr>
          <p:nvPr>
            <p:ph type="body" idx="1"/>
          </p:nvPr>
        </p:nvSpPr>
        <p:spPr/>
        <p:txBody>
          <a:bodyPr/>
          <a:lstStyle/>
          <a:p>
            <a:pPr>
              <a:spcBef>
                <a:spcPts val="600"/>
              </a:spcBef>
              <a:spcAft>
                <a:spcPts val="600"/>
              </a:spcAft>
            </a:pPr>
            <a:r>
              <a:rPr lang="en-US" b="0" i="0" dirty="0">
                <a:solidFill>
                  <a:srgbClr val="000000"/>
                </a:solidFill>
                <a:effectLst/>
                <a:latin typeface="+mj-lt"/>
              </a:rPr>
              <a:t>This GP is not yet applicable for services based on the </a:t>
            </a:r>
            <a:r>
              <a:rPr lang="en-US" b="0" i="0" u="sng" dirty="0">
                <a:solidFill>
                  <a:srgbClr val="34495E"/>
                </a:solidFill>
                <a:effectLst/>
                <a:latin typeface="+mj-lt"/>
                <a:hlinkClick r:id="rId2"/>
              </a:rPr>
              <a:t>OGC API family of standards</a:t>
            </a:r>
            <a:r>
              <a:rPr lang="en-US" b="0" i="0" dirty="0">
                <a:solidFill>
                  <a:srgbClr val="000000"/>
                </a:solidFill>
                <a:effectLst/>
                <a:latin typeface="+mj-lt"/>
              </a:rPr>
              <a:t>.</a:t>
            </a:r>
            <a:br>
              <a:rPr lang="en-US" b="0" i="0" dirty="0">
                <a:solidFill>
                  <a:srgbClr val="000000"/>
                </a:solidFill>
                <a:effectLst/>
                <a:latin typeface="+mj-lt"/>
              </a:rPr>
            </a:br>
            <a:r>
              <a:rPr lang="en-US" b="0" i="0" dirty="0">
                <a:solidFill>
                  <a:srgbClr val="000000"/>
                </a:solidFill>
                <a:effectLst/>
                <a:latin typeface="+mj-lt"/>
              </a:rPr>
              <a:t>This is because a mapping between the INSPIRE metadata elements and the </a:t>
            </a:r>
            <a:r>
              <a:rPr lang="en-US" b="0" i="0" u="sng" dirty="0" err="1">
                <a:solidFill>
                  <a:srgbClr val="34495E"/>
                </a:solidFill>
                <a:effectLst/>
                <a:latin typeface="+mj-lt"/>
                <a:hlinkClick r:id="rId3"/>
              </a:rPr>
              <a:t>OpenAPI</a:t>
            </a:r>
            <a:r>
              <a:rPr lang="en-US" b="0" i="0" u="sng" dirty="0">
                <a:solidFill>
                  <a:srgbClr val="34495E"/>
                </a:solidFill>
                <a:effectLst/>
                <a:latin typeface="+mj-lt"/>
                <a:hlinkClick r:id="rId3"/>
              </a:rPr>
              <a:t> Specification</a:t>
            </a:r>
            <a:r>
              <a:rPr lang="en-US" b="0" i="0" dirty="0">
                <a:solidFill>
                  <a:srgbClr val="000000"/>
                </a:solidFill>
                <a:effectLst/>
                <a:latin typeface="+mj-lt"/>
              </a:rPr>
              <a:t> has not yet been agreed. See also the </a:t>
            </a:r>
            <a:r>
              <a:rPr lang="en-US" b="0" i="0" u="sng" dirty="0">
                <a:solidFill>
                  <a:srgbClr val="34495E"/>
                </a:solidFill>
                <a:effectLst/>
                <a:latin typeface="+mj-lt"/>
                <a:hlinkClick r:id="rId4"/>
              </a:rPr>
              <a:t>Technical guidelines for setting up an INSPIRE Download service based on the OGC API-Features standard</a:t>
            </a:r>
            <a:r>
              <a:rPr lang="en-US" b="0" i="0" dirty="0">
                <a:solidFill>
                  <a:srgbClr val="000000"/>
                </a:solidFill>
                <a:effectLst/>
                <a:latin typeface="+mj-lt"/>
              </a:rPr>
              <a:t>.</a:t>
            </a:r>
          </a:p>
          <a:p>
            <a:pPr>
              <a:spcBef>
                <a:spcPts val="600"/>
              </a:spcBef>
              <a:spcAft>
                <a:spcPts val="600"/>
              </a:spcAft>
            </a:pPr>
            <a:r>
              <a:rPr lang="en-US" b="0" i="0" dirty="0">
                <a:solidFill>
                  <a:srgbClr val="000000"/>
                </a:solidFill>
                <a:effectLst/>
                <a:latin typeface="+mj-lt"/>
              </a:rPr>
              <a:t>Complying with this GP </a:t>
            </a:r>
            <a:r>
              <a:rPr lang="en-US" dirty="0">
                <a:solidFill>
                  <a:srgbClr val="000000"/>
                </a:solidFill>
                <a:latin typeface="+mj-lt"/>
              </a:rPr>
              <a:t>a</a:t>
            </a:r>
            <a:r>
              <a:rPr lang="en-US" b="0" i="0" dirty="0">
                <a:solidFill>
                  <a:srgbClr val="000000"/>
                </a:solidFill>
                <a:effectLst/>
                <a:latin typeface="+mj-lt"/>
              </a:rPr>
              <a:t>nd providing metadata for services in the discovery service will result in the duplication of certain INSPIRE metadata elements, which can lead to inconsistencies if the metadata elements are not kept in sync by means of automated processes.</a:t>
            </a:r>
            <a:endParaRPr lang="nl-NL" dirty="0">
              <a:latin typeface="+mj-lt"/>
            </a:endParaRPr>
          </a:p>
        </p:txBody>
      </p:sp>
      <p:sp>
        <p:nvSpPr>
          <p:cNvPr id="3" name="Titel 2">
            <a:extLst>
              <a:ext uri="{FF2B5EF4-FFF2-40B4-BE49-F238E27FC236}">
                <a16:creationId xmlns:a16="http://schemas.microsoft.com/office/drawing/2014/main" id="{B00095C3-5AC4-761F-8597-DA3FB7BB5186}"/>
              </a:ext>
            </a:extLst>
          </p:cNvPr>
          <p:cNvSpPr>
            <a:spLocks noGrp="1"/>
          </p:cNvSpPr>
          <p:nvPr>
            <p:ph type="title"/>
          </p:nvPr>
        </p:nvSpPr>
        <p:spPr/>
        <p:txBody>
          <a:bodyPr/>
          <a:lstStyle/>
          <a:p>
            <a:r>
              <a:rPr lang="en-US" dirty="0"/>
              <a:t>Limitations</a:t>
            </a:r>
            <a:endParaRPr lang="nl-NL" dirty="0"/>
          </a:p>
        </p:txBody>
      </p:sp>
    </p:spTree>
    <p:extLst>
      <p:ext uri="{BB962C8B-B14F-4D97-AF65-F5344CB8AC3E}">
        <p14:creationId xmlns:p14="http://schemas.microsoft.com/office/powerpoint/2010/main" val="3904934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03685E5-3ADF-AB07-EF7C-33D12D0CC7A4}"/>
              </a:ext>
            </a:extLst>
          </p:cNvPr>
          <p:cNvSpPr>
            <a:spLocks noGrp="1"/>
          </p:cNvSpPr>
          <p:nvPr>
            <p:ph type="body" idx="1"/>
          </p:nvPr>
        </p:nvSpPr>
        <p:spPr/>
        <p:txBody>
          <a:bodyPr/>
          <a:lstStyle/>
          <a:p>
            <a:r>
              <a:rPr lang="en-US" dirty="0"/>
              <a:t>Welcome</a:t>
            </a:r>
          </a:p>
          <a:p>
            <a:endParaRPr lang="en-US" dirty="0"/>
          </a:p>
          <a:p>
            <a:r>
              <a:rPr lang="en-US" dirty="0"/>
              <a:t>Introduction ‘Data-Service Linking Simplification good practice’</a:t>
            </a:r>
          </a:p>
          <a:p>
            <a:endParaRPr lang="en-US" dirty="0"/>
          </a:p>
          <a:p>
            <a:pPr>
              <a:buFont typeface="Wingdings" panose="05000000000000000000" pitchFamily="2" charset="2"/>
              <a:buChar char="Ø"/>
            </a:pPr>
            <a:r>
              <a:rPr lang="en-US" dirty="0"/>
              <a:t>Implementations and support evidences</a:t>
            </a:r>
          </a:p>
          <a:p>
            <a:endParaRPr lang="en-US" dirty="0"/>
          </a:p>
          <a:p>
            <a:r>
              <a:rPr lang="nl-NL" dirty="0"/>
              <a:t>Q/A </a:t>
            </a:r>
            <a:r>
              <a:rPr lang="nl-NL" dirty="0" err="1"/>
              <a:t>session</a:t>
            </a:r>
            <a:r>
              <a:rPr lang="nl-NL" dirty="0"/>
              <a:t> &amp; </a:t>
            </a:r>
            <a:r>
              <a:rPr lang="nl-NL" dirty="0" err="1"/>
              <a:t>Discussion</a:t>
            </a:r>
            <a:r>
              <a:rPr lang="nl-NL" dirty="0"/>
              <a:t> </a:t>
            </a:r>
          </a:p>
          <a:p>
            <a:endParaRPr lang="nl-NL" dirty="0"/>
          </a:p>
          <a:p>
            <a:r>
              <a:rPr lang="nl-NL" dirty="0" err="1"/>
              <a:t>Conclusions</a:t>
            </a:r>
            <a:r>
              <a:rPr lang="nl-NL" dirty="0"/>
              <a:t> </a:t>
            </a:r>
            <a:r>
              <a:rPr lang="nl-NL" dirty="0" err="1"/>
              <a:t>and</a:t>
            </a:r>
            <a:r>
              <a:rPr lang="nl-NL" dirty="0"/>
              <a:t> next steps </a:t>
            </a:r>
            <a:endParaRPr lang="en-US" dirty="0"/>
          </a:p>
          <a:p>
            <a:endParaRPr lang="nl-NL" dirty="0"/>
          </a:p>
        </p:txBody>
      </p:sp>
      <p:sp>
        <p:nvSpPr>
          <p:cNvPr id="3" name="Titel 2">
            <a:extLst>
              <a:ext uri="{FF2B5EF4-FFF2-40B4-BE49-F238E27FC236}">
                <a16:creationId xmlns:a16="http://schemas.microsoft.com/office/drawing/2014/main" id="{37033858-524E-ECE3-B65F-B185C57ADCAF}"/>
              </a:ext>
            </a:extLst>
          </p:cNvPr>
          <p:cNvSpPr>
            <a:spLocks noGrp="1"/>
          </p:cNvSpPr>
          <p:nvPr>
            <p:ph type="title"/>
          </p:nvPr>
        </p:nvSpPr>
        <p:spPr/>
        <p:txBody>
          <a:bodyPr/>
          <a:lstStyle/>
          <a:p>
            <a:r>
              <a:rPr lang="nl-NL" dirty="0" err="1"/>
              <a:t>Programme</a:t>
            </a:r>
            <a:endParaRPr lang="nl-NL" dirty="0"/>
          </a:p>
        </p:txBody>
      </p:sp>
    </p:spTree>
    <p:extLst>
      <p:ext uri="{BB962C8B-B14F-4D97-AF65-F5344CB8AC3E}">
        <p14:creationId xmlns:p14="http://schemas.microsoft.com/office/powerpoint/2010/main" val="1305088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CF6772E-6C3A-E73D-5E9F-1CB81A43A768}"/>
              </a:ext>
            </a:extLst>
          </p:cNvPr>
          <p:cNvSpPr>
            <a:spLocks noGrp="1"/>
          </p:cNvSpPr>
          <p:nvPr>
            <p:ph type="body" idx="1"/>
          </p:nvPr>
        </p:nvSpPr>
        <p:spPr/>
        <p:txBody>
          <a:bodyPr/>
          <a:lstStyle/>
          <a:p>
            <a:pPr>
              <a:spcBef>
                <a:spcPts val="1200"/>
              </a:spcBef>
              <a:spcAft>
                <a:spcPts val="1200"/>
              </a:spcAft>
            </a:pPr>
            <a:r>
              <a:rPr lang="en-GB" sz="2800" dirty="0" smtClean="0"/>
              <a:t>The Netherlands</a:t>
            </a:r>
          </a:p>
          <a:p>
            <a:pPr>
              <a:spcBef>
                <a:spcPts val="1200"/>
              </a:spcBef>
              <a:spcAft>
                <a:spcPts val="1200"/>
              </a:spcAft>
            </a:pPr>
            <a:r>
              <a:rPr lang="en-GB" sz="2800" dirty="0" smtClean="0"/>
              <a:t>Italy </a:t>
            </a:r>
          </a:p>
          <a:p>
            <a:pPr>
              <a:spcBef>
                <a:spcPts val="1200"/>
              </a:spcBef>
              <a:spcAft>
                <a:spcPts val="1200"/>
              </a:spcAft>
            </a:pPr>
            <a:r>
              <a:rPr lang="en-GB" sz="2800" dirty="0" smtClean="0"/>
              <a:t>France </a:t>
            </a:r>
          </a:p>
          <a:p>
            <a:pPr>
              <a:spcBef>
                <a:spcPts val="1200"/>
              </a:spcBef>
              <a:spcAft>
                <a:spcPts val="1200"/>
              </a:spcAft>
            </a:pPr>
            <a:r>
              <a:rPr lang="en-GB" sz="2800" dirty="0" smtClean="0"/>
              <a:t>Revamped INSPIRE Geoportal (GeoNetwork)</a:t>
            </a:r>
            <a:endParaRPr lang="en-GB" sz="2800" dirty="0"/>
          </a:p>
        </p:txBody>
      </p:sp>
      <p:sp>
        <p:nvSpPr>
          <p:cNvPr id="3" name="Titel 2">
            <a:extLst>
              <a:ext uri="{FF2B5EF4-FFF2-40B4-BE49-F238E27FC236}">
                <a16:creationId xmlns:a16="http://schemas.microsoft.com/office/drawing/2014/main" id="{F2B8A12F-B594-5335-B7A6-72193CCA59A1}"/>
              </a:ext>
            </a:extLst>
          </p:cNvPr>
          <p:cNvSpPr>
            <a:spLocks noGrp="1"/>
          </p:cNvSpPr>
          <p:nvPr>
            <p:ph type="title"/>
          </p:nvPr>
        </p:nvSpPr>
        <p:spPr/>
        <p:txBody>
          <a:bodyPr/>
          <a:lstStyle/>
          <a:p>
            <a:r>
              <a:rPr lang="en-US" dirty="0"/>
              <a:t>Implementations and support evidences</a:t>
            </a:r>
            <a:endParaRPr lang="nl-NL" dirty="0"/>
          </a:p>
        </p:txBody>
      </p:sp>
    </p:spTree>
    <p:extLst>
      <p:ext uri="{BB962C8B-B14F-4D97-AF65-F5344CB8AC3E}">
        <p14:creationId xmlns:p14="http://schemas.microsoft.com/office/powerpoint/2010/main" val="1588280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03685E5-3ADF-AB07-EF7C-33D12D0CC7A4}"/>
              </a:ext>
            </a:extLst>
          </p:cNvPr>
          <p:cNvSpPr>
            <a:spLocks noGrp="1"/>
          </p:cNvSpPr>
          <p:nvPr>
            <p:ph type="body" idx="1"/>
          </p:nvPr>
        </p:nvSpPr>
        <p:spPr/>
        <p:txBody>
          <a:bodyPr/>
          <a:lstStyle/>
          <a:p>
            <a:r>
              <a:rPr lang="en-US" dirty="0"/>
              <a:t>Welcome</a:t>
            </a:r>
          </a:p>
          <a:p>
            <a:endParaRPr lang="en-US" dirty="0"/>
          </a:p>
          <a:p>
            <a:r>
              <a:rPr lang="en-US" dirty="0"/>
              <a:t>Introduction ‘Data-Service Linking Simplification good practice’</a:t>
            </a:r>
          </a:p>
          <a:p>
            <a:endParaRPr lang="en-US" dirty="0"/>
          </a:p>
          <a:p>
            <a:pPr>
              <a:buFont typeface="Arial" panose="020B0604020202020204" pitchFamily="34" charset="0"/>
              <a:buChar char="•"/>
            </a:pPr>
            <a:r>
              <a:rPr lang="en-US" dirty="0"/>
              <a:t>Implementations and support evidences</a:t>
            </a:r>
          </a:p>
          <a:p>
            <a:endParaRPr lang="en-US" dirty="0"/>
          </a:p>
          <a:p>
            <a:pPr>
              <a:buFont typeface="Wingdings" panose="05000000000000000000" pitchFamily="2" charset="2"/>
              <a:buChar char="Ø"/>
            </a:pPr>
            <a:r>
              <a:rPr lang="nl-NL" dirty="0"/>
              <a:t>Q/A </a:t>
            </a:r>
            <a:r>
              <a:rPr lang="nl-NL" dirty="0" err="1"/>
              <a:t>session</a:t>
            </a:r>
            <a:r>
              <a:rPr lang="nl-NL" dirty="0"/>
              <a:t> &amp; </a:t>
            </a:r>
            <a:r>
              <a:rPr lang="nl-NL" dirty="0" err="1"/>
              <a:t>Discussion</a:t>
            </a:r>
            <a:r>
              <a:rPr lang="nl-NL" dirty="0"/>
              <a:t> </a:t>
            </a:r>
          </a:p>
          <a:p>
            <a:endParaRPr lang="nl-NL" dirty="0"/>
          </a:p>
          <a:p>
            <a:r>
              <a:rPr lang="nl-NL" dirty="0" err="1"/>
              <a:t>Conclusions</a:t>
            </a:r>
            <a:r>
              <a:rPr lang="nl-NL" dirty="0"/>
              <a:t> </a:t>
            </a:r>
            <a:r>
              <a:rPr lang="nl-NL" dirty="0" err="1"/>
              <a:t>and</a:t>
            </a:r>
            <a:r>
              <a:rPr lang="nl-NL" dirty="0"/>
              <a:t> next steps </a:t>
            </a:r>
            <a:endParaRPr lang="en-US" dirty="0"/>
          </a:p>
          <a:p>
            <a:endParaRPr lang="nl-NL" dirty="0"/>
          </a:p>
        </p:txBody>
      </p:sp>
      <p:sp>
        <p:nvSpPr>
          <p:cNvPr id="3" name="Titel 2">
            <a:extLst>
              <a:ext uri="{FF2B5EF4-FFF2-40B4-BE49-F238E27FC236}">
                <a16:creationId xmlns:a16="http://schemas.microsoft.com/office/drawing/2014/main" id="{37033858-524E-ECE3-B65F-B185C57ADCAF}"/>
              </a:ext>
            </a:extLst>
          </p:cNvPr>
          <p:cNvSpPr>
            <a:spLocks noGrp="1"/>
          </p:cNvSpPr>
          <p:nvPr>
            <p:ph type="title"/>
          </p:nvPr>
        </p:nvSpPr>
        <p:spPr/>
        <p:txBody>
          <a:bodyPr/>
          <a:lstStyle/>
          <a:p>
            <a:r>
              <a:rPr lang="nl-NL" dirty="0" err="1"/>
              <a:t>Programme</a:t>
            </a:r>
            <a:endParaRPr lang="nl-NL" dirty="0"/>
          </a:p>
        </p:txBody>
      </p:sp>
    </p:spTree>
    <p:extLst>
      <p:ext uri="{BB962C8B-B14F-4D97-AF65-F5344CB8AC3E}">
        <p14:creationId xmlns:p14="http://schemas.microsoft.com/office/powerpoint/2010/main" val="1336039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9AEAA66-0573-D4F9-BA9B-0909404B29A0}"/>
              </a:ext>
            </a:extLst>
          </p:cNvPr>
          <p:cNvSpPr>
            <a:spLocks noGrp="1"/>
          </p:cNvSpPr>
          <p:nvPr>
            <p:ph type="body" idx="1"/>
          </p:nvPr>
        </p:nvSpPr>
        <p:spPr>
          <a:xfrm>
            <a:off x="967154" y="1825624"/>
            <a:ext cx="10267462" cy="4890486"/>
          </a:xfrm>
        </p:spPr>
        <p:txBody>
          <a:bodyPr/>
          <a:lstStyle/>
          <a:p>
            <a:pPr marL="0" indent="0" algn="ctr">
              <a:buNone/>
            </a:pPr>
            <a:endParaRPr lang="nl-NL" dirty="0" smtClean="0"/>
          </a:p>
          <a:p>
            <a:pPr marL="0" indent="0" algn="ctr">
              <a:buNone/>
            </a:pPr>
            <a:endParaRPr lang="nl-NL" dirty="0"/>
          </a:p>
          <a:p>
            <a:pPr marL="0" indent="0" algn="ctr">
              <a:buNone/>
            </a:pPr>
            <a:endParaRPr lang="nl-NL" dirty="0" smtClean="0"/>
          </a:p>
          <a:p>
            <a:pPr marL="0" indent="0" algn="ctr">
              <a:buNone/>
            </a:pPr>
            <a:endParaRPr lang="nl-NL" dirty="0"/>
          </a:p>
          <a:p>
            <a:pPr marL="0" indent="0" algn="ctr"/>
            <a:endParaRPr lang="nl-NL" dirty="0" smtClean="0"/>
          </a:p>
          <a:p>
            <a:pPr marL="0" indent="0" algn="ctr"/>
            <a:endParaRPr lang="nl-NL" dirty="0"/>
          </a:p>
          <a:p>
            <a:pPr marL="0" indent="0" algn="ctr"/>
            <a:endParaRPr lang="nl-NL" dirty="0" smtClean="0"/>
          </a:p>
          <a:p>
            <a:pPr marL="0" indent="0" algn="ctr"/>
            <a:endParaRPr lang="nl-NL" dirty="0"/>
          </a:p>
          <a:p>
            <a:pPr marL="0" indent="0" algn="ctr"/>
            <a:endParaRPr lang="nl-NL" dirty="0" smtClean="0"/>
          </a:p>
          <a:p>
            <a:pPr marL="0" indent="0" algn="ctr"/>
            <a:endParaRPr lang="nl-NL" dirty="0"/>
          </a:p>
          <a:p>
            <a:pPr marL="0" indent="0" algn="ctr"/>
            <a:endParaRPr lang="nl-NL" dirty="0" smtClean="0"/>
          </a:p>
          <a:p>
            <a:pPr marL="0" indent="0" algn="ctr">
              <a:buNone/>
            </a:pPr>
            <a:r>
              <a:rPr lang="nl-NL" dirty="0" smtClean="0">
                <a:hlinkClick r:id="rId2"/>
              </a:rPr>
              <a:t>https</a:t>
            </a:r>
            <a:r>
              <a:rPr lang="nl-NL" dirty="0">
                <a:hlinkClick r:id="rId2"/>
              </a:rPr>
              <a:t>://</a:t>
            </a:r>
            <a:r>
              <a:rPr lang="nl-NL" dirty="0" smtClean="0">
                <a:hlinkClick r:id="rId2"/>
              </a:rPr>
              <a:t>app.sli.do/event/eNPZqBKmorFjmCuMhCU7Hr</a:t>
            </a:r>
            <a:r>
              <a:rPr lang="nl-NL" dirty="0" smtClean="0"/>
              <a:t> </a:t>
            </a:r>
            <a:endParaRPr lang="nl-NL" dirty="0"/>
          </a:p>
        </p:txBody>
      </p:sp>
      <p:sp>
        <p:nvSpPr>
          <p:cNvPr id="3" name="Titel 2">
            <a:extLst>
              <a:ext uri="{FF2B5EF4-FFF2-40B4-BE49-F238E27FC236}">
                <a16:creationId xmlns:a16="http://schemas.microsoft.com/office/drawing/2014/main" id="{351C8376-E473-A30F-BEC9-6D5EC05478E1}"/>
              </a:ext>
            </a:extLst>
          </p:cNvPr>
          <p:cNvSpPr>
            <a:spLocks noGrp="1"/>
          </p:cNvSpPr>
          <p:nvPr>
            <p:ph type="title"/>
          </p:nvPr>
        </p:nvSpPr>
        <p:spPr/>
        <p:txBody>
          <a:bodyPr/>
          <a:lstStyle/>
          <a:p>
            <a:r>
              <a:rPr lang="nl-NL" dirty="0"/>
              <a:t>Q/A </a:t>
            </a:r>
            <a:r>
              <a:rPr lang="nl-NL" dirty="0" err="1"/>
              <a:t>session</a:t>
            </a:r>
            <a:r>
              <a:rPr lang="nl-NL" dirty="0"/>
              <a:t> &amp; </a:t>
            </a:r>
            <a:r>
              <a:rPr lang="nl-NL" dirty="0" err="1"/>
              <a:t>Discussion</a:t>
            </a:r>
            <a:r>
              <a:rPr lang="nl-NL" dirty="0"/>
              <a:t> </a:t>
            </a:r>
          </a:p>
        </p:txBody>
      </p:sp>
      <p:pic>
        <p:nvPicPr>
          <p:cNvPr id="4" name="Picture 3"/>
          <p:cNvPicPr>
            <a:picLocks noChangeAspect="1"/>
          </p:cNvPicPr>
          <p:nvPr/>
        </p:nvPicPr>
        <p:blipFill>
          <a:blip r:embed="rId3"/>
          <a:stretch>
            <a:fillRect/>
          </a:stretch>
        </p:blipFill>
        <p:spPr>
          <a:xfrm>
            <a:off x="2259723" y="1586937"/>
            <a:ext cx="7672554" cy="4167604"/>
          </a:xfrm>
          <a:prstGeom prst="rect">
            <a:avLst/>
          </a:prstGeom>
        </p:spPr>
      </p:pic>
    </p:spTree>
    <p:extLst>
      <p:ext uri="{BB962C8B-B14F-4D97-AF65-F5344CB8AC3E}">
        <p14:creationId xmlns:p14="http://schemas.microsoft.com/office/powerpoint/2010/main" val="507422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03685E5-3ADF-AB07-EF7C-33D12D0CC7A4}"/>
              </a:ext>
            </a:extLst>
          </p:cNvPr>
          <p:cNvSpPr>
            <a:spLocks noGrp="1"/>
          </p:cNvSpPr>
          <p:nvPr>
            <p:ph type="body" idx="1"/>
          </p:nvPr>
        </p:nvSpPr>
        <p:spPr/>
        <p:txBody>
          <a:bodyPr/>
          <a:lstStyle/>
          <a:p>
            <a:r>
              <a:rPr lang="en-US" dirty="0"/>
              <a:t>Welcome</a:t>
            </a:r>
          </a:p>
          <a:p>
            <a:endParaRPr lang="en-US" dirty="0"/>
          </a:p>
          <a:p>
            <a:r>
              <a:rPr lang="en-US" dirty="0"/>
              <a:t>Introduction ‘Data-Service Linking Simplification good practice’</a:t>
            </a:r>
          </a:p>
          <a:p>
            <a:endParaRPr lang="en-US" dirty="0"/>
          </a:p>
          <a:p>
            <a:pPr>
              <a:buFont typeface="Arial" panose="020B0604020202020204" pitchFamily="34" charset="0"/>
              <a:buChar char="•"/>
            </a:pPr>
            <a:r>
              <a:rPr lang="en-US" dirty="0"/>
              <a:t>Implementations and support evidences</a:t>
            </a:r>
          </a:p>
          <a:p>
            <a:endParaRPr lang="en-US" dirty="0"/>
          </a:p>
          <a:p>
            <a:pPr>
              <a:buFont typeface="Arial" panose="020B0604020202020204" pitchFamily="34" charset="0"/>
              <a:buChar char="•"/>
            </a:pPr>
            <a:r>
              <a:rPr lang="nl-NL" dirty="0"/>
              <a:t>Q/A </a:t>
            </a:r>
            <a:r>
              <a:rPr lang="nl-NL" dirty="0" err="1"/>
              <a:t>session</a:t>
            </a:r>
            <a:r>
              <a:rPr lang="nl-NL" dirty="0"/>
              <a:t> &amp; </a:t>
            </a:r>
            <a:r>
              <a:rPr lang="nl-NL" dirty="0" err="1"/>
              <a:t>Discussion</a:t>
            </a:r>
            <a:r>
              <a:rPr lang="nl-NL" dirty="0"/>
              <a:t> </a:t>
            </a:r>
          </a:p>
          <a:p>
            <a:endParaRPr lang="nl-NL" dirty="0"/>
          </a:p>
          <a:p>
            <a:pPr>
              <a:buFont typeface="Wingdings" panose="05000000000000000000" pitchFamily="2" charset="2"/>
              <a:buChar char="Ø"/>
            </a:pPr>
            <a:r>
              <a:rPr lang="nl-NL" dirty="0" err="1"/>
              <a:t>Conclusions</a:t>
            </a:r>
            <a:r>
              <a:rPr lang="nl-NL" dirty="0"/>
              <a:t> </a:t>
            </a:r>
            <a:r>
              <a:rPr lang="nl-NL" dirty="0" err="1"/>
              <a:t>and</a:t>
            </a:r>
            <a:r>
              <a:rPr lang="nl-NL" dirty="0"/>
              <a:t> next steps </a:t>
            </a:r>
            <a:endParaRPr lang="en-US" dirty="0"/>
          </a:p>
          <a:p>
            <a:endParaRPr lang="nl-NL" dirty="0"/>
          </a:p>
        </p:txBody>
      </p:sp>
      <p:sp>
        <p:nvSpPr>
          <p:cNvPr id="3" name="Titel 2">
            <a:extLst>
              <a:ext uri="{FF2B5EF4-FFF2-40B4-BE49-F238E27FC236}">
                <a16:creationId xmlns:a16="http://schemas.microsoft.com/office/drawing/2014/main" id="{37033858-524E-ECE3-B65F-B185C57ADCAF}"/>
              </a:ext>
            </a:extLst>
          </p:cNvPr>
          <p:cNvSpPr>
            <a:spLocks noGrp="1"/>
          </p:cNvSpPr>
          <p:nvPr>
            <p:ph type="title"/>
          </p:nvPr>
        </p:nvSpPr>
        <p:spPr/>
        <p:txBody>
          <a:bodyPr/>
          <a:lstStyle/>
          <a:p>
            <a:r>
              <a:rPr lang="nl-NL" dirty="0" err="1"/>
              <a:t>Programme</a:t>
            </a:r>
            <a:endParaRPr lang="nl-NL" dirty="0"/>
          </a:p>
        </p:txBody>
      </p:sp>
    </p:spTree>
    <p:extLst>
      <p:ext uri="{BB962C8B-B14F-4D97-AF65-F5344CB8AC3E}">
        <p14:creationId xmlns:p14="http://schemas.microsoft.com/office/powerpoint/2010/main" val="778706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7BE5E8A-4580-1474-DCA8-F1CF4A65BD2B}"/>
              </a:ext>
            </a:extLst>
          </p:cNvPr>
          <p:cNvSpPr>
            <a:spLocks noGrp="1"/>
          </p:cNvSpPr>
          <p:nvPr>
            <p:ph type="body" idx="1"/>
          </p:nvPr>
        </p:nvSpPr>
        <p:spPr/>
        <p:txBody>
          <a:bodyPr/>
          <a:lstStyle/>
          <a:p>
            <a:r>
              <a:rPr lang="nl-NL" dirty="0"/>
              <a:t>INSPIRE MIWP 2021-2024</a:t>
            </a:r>
          </a:p>
          <a:p>
            <a:endParaRPr lang="nl-NL" dirty="0"/>
          </a:p>
        </p:txBody>
      </p:sp>
      <p:sp>
        <p:nvSpPr>
          <p:cNvPr id="3" name="Titel 2">
            <a:extLst>
              <a:ext uri="{FF2B5EF4-FFF2-40B4-BE49-F238E27FC236}">
                <a16:creationId xmlns:a16="http://schemas.microsoft.com/office/drawing/2014/main" id="{59A7F6CE-A847-0FB0-3FBF-1D540EC234C0}"/>
              </a:ext>
            </a:extLst>
          </p:cNvPr>
          <p:cNvSpPr>
            <a:spLocks noGrp="1"/>
          </p:cNvSpPr>
          <p:nvPr>
            <p:ph type="title"/>
          </p:nvPr>
        </p:nvSpPr>
        <p:spPr/>
        <p:txBody>
          <a:bodyPr/>
          <a:lstStyle/>
          <a:p>
            <a:r>
              <a:rPr lang="en-US" dirty="0"/>
              <a:t>Context - </a:t>
            </a:r>
            <a:r>
              <a:rPr lang="en-US" dirty="0" err="1"/>
              <a:t>workprogram</a:t>
            </a:r>
            <a:endParaRPr lang="nl-NL" dirty="0"/>
          </a:p>
        </p:txBody>
      </p:sp>
      <p:pic>
        <p:nvPicPr>
          <p:cNvPr id="5" name="Afbeelding 4">
            <a:extLst>
              <a:ext uri="{FF2B5EF4-FFF2-40B4-BE49-F238E27FC236}">
                <a16:creationId xmlns:a16="http://schemas.microsoft.com/office/drawing/2014/main" id="{8A43C818-240C-D26A-3864-26ECBBAC8749}"/>
              </a:ext>
            </a:extLst>
          </p:cNvPr>
          <p:cNvPicPr>
            <a:picLocks noChangeAspect="1"/>
          </p:cNvPicPr>
          <p:nvPr/>
        </p:nvPicPr>
        <p:blipFill>
          <a:blip r:embed="rId2"/>
          <a:stretch>
            <a:fillRect/>
          </a:stretch>
        </p:blipFill>
        <p:spPr>
          <a:xfrm>
            <a:off x="1441981" y="2312166"/>
            <a:ext cx="8078327" cy="4372585"/>
          </a:xfrm>
          <a:prstGeom prst="rect">
            <a:avLst/>
          </a:prstGeom>
        </p:spPr>
      </p:pic>
    </p:spTree>
    <p:extLst>
      <p:ext uri="{BB962C8B-B14F-4D97-AF65-F5344CB8AC3E}">
        <p14:creationId xmlns:p14="http://schemas.microsoft.com/office/powerpoint/2010/main" val="7911920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2904D316-8EC4-D529-4CF9-3FDDF62432CD}"/>
              </a:ext>
            </a:extLst>
          </p:cNvPr>
          <p:cNvSpPr>
            <a:spLocks noGrp="1"/>
          </p:cNvSpPr>
          <p:nvPr>
            <p:ph type="body" idx="1"/>
          </p:nvPr>
        </p:nvSpPr>
        <p:spPr>
          <a:xfrm>
            <a:off x="627320" y="1825624"/>
            <a:ext cx="5295015" cy="4170363"/>
          </a:xfrm>
        </p:spPr>
        <p:txBody>
          <a:bodyPr/>
          <a:lstStyle/>
          <a:p>
            <a:pPr marL="76200" indent="0">
              <a:spcBef>
                <a:spcPts val="600"/>
              </a:spcBef>
              <a:spcAft>
                <a:spcPts val="600"/>
              </a:spcAft>
              <a:buNone/>
            </a:pPr>
            <a:r>
              <a:rPr lang="en-GB" dirty="0"/>
              <a:t>Data-Service Linking Simplification good practice candidate</a:t>
            </a:r>
            <a:endParaRPr lang="en-GB" dirty="0" smtClean="0"/>
          </a:p>
          <a:p>
            <a:pPr>
              <a:spcBef>
                <a:spcPts val="600"/>
              </a:spcBef>
              <a:spcAft>
                <a:spcPts val="600"/>
              </a:spcAft>
            </a:pPr>
            <a:r>
              <a:rPr lang="en-GB" dirty="0" smtClean="0"/>
              <a:t>Outreach webinar (today)</a:t>
            </a:r>
          </a:p>
          <a:p>
            <a:pPr lvl="1">
              <a:spcBef>
                <a:spcPts val="600"/>
              </a:spcBef>
              <a:spcAft>
                <a:spcPts val="600"/>
              </a:spcAft>
            </a:pPr>
            <a:r>
              <a:rPr lang="en-GB" dirty="0" smtClean="0"/>
              <a:t>Presentation of the final good practice specification.</a:t>
            </a:r>
          </a:p>
          <a:p>
            <a:pPr lvl="1">
              <a:spcBef>
                <a:spcPts val="600"/>
              </a:spcBef>
              <a:spcAft>
                <a:spcPts val="600"/>
              </a:spcAft>
            </a:pPr>
            <a:r>
              <a:rPr lang="en-GB" dirty="0" smtClean="0"/>
              <a:t>Implementation evidences.</a:t>
            </a:r>
          </a:p>
          <a:p>
            <a:pPr>
              <a:spcBef>
                <a:spcPts val="600"/>
              </a:spcBef>
              <a:spcAft>
                <a:spcPts val="600"/>
              </a:spcAft>
            </a:pPr>
            <a:r>
              <a:rPr lang="en-GB" dirty="0"/>
              <a:t>R</a:t>
            </a:r>
            <a:r>
              <a:rPr lang="en-GB" dirty="0" smtClean="0"/>
              <a:t>eady for MIG-T / MIG endorsement.</a:t>
            </a:r>
          </a:p>
          <a:p>
            <a:pPr lvl="1">
              <a:spcBef>
                <a:spcPts val="600"/>
              </a:spcBef>
              <a:spcAft>
                <a:spcPts val="600"/>
              </a:spcAft>
            </a:pPr>
            <a:r>
              <a:rPr lang="en-GB" dirty="0" smtClean="0"/>
              <a:t>November 25</a:t>
            </a:r>
            <a:r>
              <a:rPr lang="en-GB" baseline="30000" dirty="0" smtClean="0"/>
              <a:t>th</a:t>
            </a:r>
            <a:r>
              <a:rPr lang="en-GB" dirty="0"/>
              <a:t> 2022 </a:t>
            </a:r>
          </a:p>
        </p:txBody>
      </p:sp>
      <p:sp>
        <p:nvSpPr>
          <p:cNvPr id="3" name="Titel 2">
            <a:extLst>
              <a:ext uri="{FF2B5EF4-FFF2-40B4-BE49-F238E27FC236}">
                <a16:creationId xmlns:a16="http://schemas.microsoft.com/office/drawing/2014/main" id="{E650E44A-3DB2-0DA6-D5FF-D1ADA196C267}"/>
              </a:ext>
            </a:extLst>
          </p:cNvPr>
          <p:cNvSpPr>
            <a:spLocks noGrp="1"/>
          </p:cNvSpPr>
          <p:nvPr>
            <p:ph type="title"/>
          </p:nvPr>
        </p:nvSpPr>
        <p:spPr>
          <a:xfrm>
            <a:off x="970722" y="575220"/>
            <a:ext cx="5164263" cy="782357"/>
          </a:xfrm>
        </p:spPr>
        <p:txBody>
          <a:bodyPr/>
          <a:lstStyle/>
          <a:p>
            <a:r>
              <a:rPr lang="en-GB" dirty="0" smtClean="0"/>
              <a:t>Conclusions and </a:t>
            </a:r>
            <a:br>
              <a:rPr lang="en-GB" dirty="0" smtClean="0"/>
            </a:br>
            <a:r>
              <a:rPr lang="en-GB" dirty="0" smtClean="0"/>
              <a:t>next steps </a:t>
            </a:r>
            <a:endParaRPr lang="en-GB" dirty="0"/>
          </a:p>
        </p:txBody>
      </p:sp>
      <p:pic>
        <p:nvPicPr>
          <p:cNvPr id="4" name="Picture 3"/>
          <p:cNvPicPr>
            <a:picLocks noChangeAspect="1"/>
          </p:cNvPicPr>
          <p:nvPr/>
        </p:nvPicPr>
        <p:blipFill>
          <a:blip r:embed="rId2"/>
          <a:stretch>
            <a:fillRect/>
          </a:stretch>
        </p:blipFill>
        <p:spPr>
          <a:xfrm>
            <a:off x="5838366" y="325842"/>
            <a:ext cx="6151615" cy="6330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3177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ctrTitle"/>
          </p:nvPr>
        </p:nvSpPr>
        <p:spPr>
          <a:xfrm>
            <a:off x="1077013" y="1122363"/>
            <a:ext cx="10020968" cy="124034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5"/>
              </a:buClr>
              <a:buSzPts val="6000"/>
              <a:buFont typeface="Arial"/>
              <a:buNone/>
            </a:pPr>
            <a:r>
              <a:rPr lang="en-GB" b="1"/>
              <a:t>Thank you!</a:t>
            </a:r>
            <a:endParaRPr b="1"/>
          </a:p>
        </p:txBody>
      </p:sp>
      <p:sp>
        <p:nvSpPr>
          <p:cNvPr id="162" name="Google Shape;162;p3"/>
          <p:cNvSpPr txBox="1">
            <a:spLocks noGrp="1"/>
          </p:cNvSpPr>
          <p:nvPr>
            <p:ph type="subTitle" idx="1"/>
          </p:nvPr>
        </p:nvSpPr>
        <p:spPr>
          <a:xfrm>
            <a:off x="1084385" y="5142229"/>
            <a:ext cx="7900127" cy="158818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050"/>
              <a:buNone/>
            </a:pPr>
            <a:r>
              <a:rPr lang="en-GB" sz="1050" b="1" dirty="0"/>
              <a:t>© European Union 2020</a:t>
            </a:r>
            <a:endParaRPr dirty="0"/>
          </a:p>
          <a:p>
            <a:pPr marL="0" lvl="0" indent="0" algn="l" rtl="0">
              <a:lnSpc>
                <a:spcPct val="100000"/>
              </a:lnSpc>
              <a:spcBef>
                <a:spcPts val="1800"/>
              </a:spcBef>
              <a:spcAft>
                <a:spcPts val="0"/>
              </a:spcAft>
              <a:buSzPts val="1050"/>
              <a:buNone/>
            </a:pPr>
            <a:r>
              <a:rPr lang="en-GB" sz="1050" dirty="0"/>
              <a:t>Unless otherwise noted the reuse of this presentation is authorised under the </a:t>
            </a:r>
            <a:r>
              <a:rPr lang="en-GB" sz="1050" u="sng" dirty="0">
                <a:solidFill>
                  <a:schemeClr val="hlink"/>
                </a:solidFill>
                <a:hlinkClick r:id="rId3"/>
              </a:rPr>
              <a:t>CC BY 4.0 </a:t>
            </a:r>
            <a:r>
              <a:rPr lang="en-GB" sz="1050" dirty="0"/>
              <a:t>license. For any use or reproduction of elements that are not owned by the EU, permission may need to be sought directly from the respective right holders.</a:t>
            </a:r>
            <a:endParaRPr dirty="0"/>
          </a:p>
        </p:txBody>
      </p:sp>
      <p:pic>
        <p:nvPicPr>
          <p:cNvPr id="163" name="Google Shape;163;p3"/>
          <p:cNvPicPr preferRelativeResize="0"/>
          <p:nvPr/>
        </p:nvPicPr>
        <p:blipFill rotWithShape="1">
          <a:blip r:embed="rId4">
            <a:alphaModFix/>
          </a:blip>
          <a:srcRect/>
          <a:stretch/>
        </p:blipFill>
        <p:spPr>
          <a:xfrm>
            <a:off x="1172103" y="5363055"/>
            <a:ext cx="1023496" cy="358097"/>
          </a:xfrm>
          <a:prstGeom prst="rect">
            <a:avLst/>
          </a:prstGeom>
          <a:noFill/>
          <a:ln>
            <a:noFill/>
          </a:ln>
        </p:spPr>
      </p:pic>
      <p:sp>
        <p:nvSpPr>
          <p:cNvPr id="164" name="Google Shape;164;p3"/>
          <p:cNvSpPr txBox="1"/>
          <p:nvPr/>
        </p:nvSpPr>
        <p:spPr>
          <a:xfrm>
            <a:off x="3506989" y="5240182"/>
            <a:ext cx="7474688" cy="56843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2000"/>
              <a:buFont typeface="Arial"/>
              <a:buNone/>
            </a:pPr>
            <a:r>
              <a:rPr lang="en-GB" sz="2400" b="0" i="0" strike="noStrike" cap="none" dirty="0">
                <a:solidFill>
                  <a:schemeClr val="dk2"/>
                </a:solidFill>
                <a:latin typeface="Arial"/>
                <a:ea typeface="Arial"/>
                <a:cs typeface="Arial"/>
                <a:sym typeface="Arial"/>
              </a:rPr>
              <a:t>JRC-INSPIRE-SUPPORT@ec.europa.eu </a:t>
            </a:r>
            <a:endParaRPr sz="2400" b="0" i="0" strike="noStrike" cap="none" dirty="0">
              <a:solidFill>
                <a:schemeClr val="dk2"/>
              </a:solidFill>
              <a:latin typeface="Arial"/>
              <a:ea typeface="Arial"/>
              <a:cs typeface="Arial"/>
              <a:sym typeface="Arial"/>
            </a:endParaRPr>
          </a:p>
        </p:txBody>
      </p:sp>
      <p:pic>
        <p:nvPicPr>
          <p:cNvPr id="165" name="Google Shape;165;p3"/>
          <p:cNvPicPr preferRelativeResize="0"/>
          <p:nvPr/>
        </p:nvPicPr>
        <p:blipFill rotWithShape="1">
          <a:blip r:embed="rId5">
            <a:alphaModFix/>
          </a:blip>
          <a:srcRect/>
          <a:stretch/>
        </p:blipFill>
        <p:spPr>
          <a:xfrm>
            <a:off x="2721477" y="5110199"/>
            <a:ext cx="698038" cy="765157"/>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F7BE5E8A-4580-1474-DCA8-F1CF4A65BD2B}"/>
              </a:ext>
            </a:extLst>
          </p:cNvPr>
          <p:cNvSpPr>
            <a:spLocks noGrp="1"/>
          </p:cNvSpPr>
          <p:nvPr>
            <p:ph type="body" idx="1"/>
          </p:nvPr>
        </p:nvSpPr>
        <p:spPr/>
        <p:txBody>
          <a:bodyPr/>
          <a:lstStyle/>
          <a:p>
            <a:pPr>
              <a:lnSpc>
                <a:spcPct val="150000"/>
              </a:lnSpc>
            </a:pPr>
            <a:r>
              <a:rPr lang="nl-NL" dirty="0" smtClean="0"/>
              <a:t>Kick-off </a:t>
            </a:r>
            <a:r>
              <a:rPr lang="nl-NL" dirty="0" err="1"/>
              <a:t>March</a:t>
            </a:r>
            <a:r>
              <a:rPr lang="nl-NL" dirty="0"/>
              <a:t> 4th 2021 </a:t>
            </a:r>
          </a:p>
          <a:p>
            <a:pPr>
              <a:lnSpc>
                <a:spcPct val="150000"/>
              </a:lnSpc>
            </a:pPr>
            <a:r>
              <a:rPr lang="nl-NL" dirty="0"/>
              <a:t>Participants from AT</a:t>
            </a:r>
            <a:r>
              <a:rPr lang="nl-NL" dirty="0" smtClean="0"/>
              <a:t>, DE, DK, EL, ES, FR</a:t>
            </a:r>
            <a:r>
              <a:rPr lang="nl-NL" dirty="0"/>
              <a:t>, IT, LT</a:t>
            </a:r>
            <a:r>
              <a:rPr lang="nl-NL" dirty="0" smtClean="0"/>
              <a:t>, NL, PL, SE, SK</a:t>
            </a:r>
            <a:endParaRPr lang="nl-NL" dirty="0"/>
          </a:p>
          <a:p>
            <a:pPr>
              <a:lnSpc>
                <a:spcPct val="150000"/>
              </a:lnSpc>
            </a:pPr>
            <a:r>
              <a:rPr lang="nl-NL" dirty="0" err="1"/>
              <a:t>Starting</a:t>
            </a:r>
            <a:r>
              <a:rPr lang="nl-NL" dirty="0"/>
              <a:t> </a:t>
            </a:r>
            <a:r>
              <a:rPr lang="nl-NL" dirty="0" err="1"/>
              <a:t>from</a:t>
            </a:r>
            <a:r>
              <a:rPr lang="nl-NL" dirty="0"/>
              <a:t> </a:t>
            </a:r>
            <a:r>
              <a:rPr lang="nl-NL" dirty="0" err="1">
                <a:hlinkClick r:id="rId2"/>
              </a:rPr>
              <a:t>discussion</a:t>
            </a:r>
            <a:r>
              <a:rPr lang="nl-NL" dirty="0">
                <a:hlinkClick r:id="rId2"/>
              </a:rPr>
              <a:t> paper </a:t>
            </a:r>
            <a:r>
              <a:rPr lang="nl-NL" dirty="0" err="1">
                <a:hlinkClick r:id="rId2"/>
              </a:rPr>
              <a:t>created</a:t>
            </a:r>
            <a:r>
              <a:rPr lang="nl-NL" dirty="0">
                <a:hlinkClick r:id="rId2"/>
              </a:rPr>
              <a:t> </a:t>
            </a:r>
            <a:r>
              <a:rPr lang="nl-NL" dirty="0" err="1">
                <a:hlinkClick r:id="rId2"/>
              </a:rPr>
              <a:t>by</a:t>
            </a:r>
            <a:r>
              <a:rPr lang="nl-NL" dirty="0">
                <a:hlinkClick r:id="rId2"/>
              </a:rPr>
              <a:t> action 2019.2 </a:t>
            </a:r>
            <a:endParaRPr lang="nl-NL" dirty="0"/>
          </a:p>
          <a:p>
            <a:pPr marL="76200" indent="0">
              <a:lnSpc>
                <a:spcPct val="150000"/>
              </a:lnSpc>
              <a:buNone/>
            </a:pPr>
            <a:r>
              <a:rPr lang="en-GB" sz="1800" dirty="0">
                <a:effectLst/>
                <a:latin typeface="Calibri" panose="020F0502020204030204" pitchFamily="34" charset="0"/>
                <a:ea typeface="Calibri" panose="020F0502020204030204" pitchFamily="34" charset="0"/>
              </a:rPr>
              <a:t>	The initial version of the paper was drafted by a small MIG-T ad-hoc group with members from 	DK, FR, NL, JRC and DG ENV, 2018 </a:t>
            </a:r>
          </a:p>
          <a:p>
            <a:pPr>
              <a:lnSpc>
                <a:spcPct val="150000"/>
              </a:lnSpc>
              <a:buFont typeface="Arial" panose="020B0604020202020204" pitchFamily="34" charset="0"/>
              <a:buChar char="•"/>
            </a:pPr>
            <a:r>
              <a:rPr lang="en-IE" dirty="0">
                <a:effectLst/>
                <a:latin typeface="+mj-lt"/>
                <a:ea typeface="Calibri" panose="020F0502020204030204" pitchFamily="34" charset="0"/>
                <a:cs typeface="Calibri" panose="020F0502020204030204" pitchFamily="34" charset="0"/>
              </a:rPr>
              <a:t>The sub-group will work on the following activities:</a:t>
            </a:r>
            <a:endParaRPr lang="nl-NL" dirty="0">
              <a:effectLst/>
              <a:latin typeface="+mj-lt"/>
              <a:ea typeface="Calibri" panose="020F0502020204030204" pitchFamily="34" charset="0"/>
              <a:cs typeface="Times New Roman" panose="02020603050405020304" pitchFamily="18" charset="0"/>
            </a:endParaRPr>
          </a:p>
          <a:p>
            <a:pPr marL="1200150" lvl="2" indent="-285750">
              <a:spcBef>
                <a:spcPts val="1000"/>
              </a:spcBef>
              <a:spcAft>
                <a:spcPts val="1000"/>
              </a:spcAft>
              <a:buFont typeface="Symbol" panose="05050102010706020507" pitchFamily="18" charset="2"/>
              <a:buChar char=""/>
            </a:pPr>
            <a:r>
              <a:rPr lang="en-IE" dirty="0">
                <a:effectLst/>
                <a:latin typeface="+mj-lt"/>
                <a:ea typeface="Calibri" panose="020F0502020204030204" pitchFamily="34" charset="0"/>
                <a:cs typeface="Calibri" panose="020F0502020204030204" pitchFamily="34" charset="0"/>
              </a:rPr>
              <a:t>Develop an approach for simplification of data and service linking</a:t>
            </a:r>
            <a:endParaRPr lang="nl-NL" dirty="0">
              <a:effectLst/>
              <a:latin typeface="+mj-lt"/>
              <a:ea typeface="Calibri" panose="020F0502020204030204" pitchFamily="34" charset="0"/>
              <a:cs typeface="Times New Roman" panose="02020603050405020304" pitchFamily="18" charset="0"/>
            </a:endParaRPr>
          </a:p>
          <a:p>
            <a:pPr marL="1200150" lvl="2" indent="-285750">
              <a:spcBef>
                <a:spcPts val="1000"/>
              </a:spcBef>
              <a:spcAft>
                <a:spcPts val="1000"/>
              </a:spcAft>
              <a:buFont typeface="Symbol" panose="05050102010706020507" pitchFamily="18" charset="2"/>
              <a:buChar char=""/>
            </a:pPr>
            <a:r>
              <a:rPr lang="en-IE" dirty="0">
                <a:effectLst/>
                <a:latin typeface="+mj-lt"/>
                <a:ea typeface="Calibri" panose="020F0502020204030204" pitchFamily="34" charset="0"/>
                <a:cs typeface="Calibri" panose="020F0502020204030204" pitchFamily="34" charset="0"/>
              </a:rPr>
              <a:t>Validate the proposed technical approach with widely used web applications</a:t>
            </a:r>
          </a:p>
          <a:p>
            <a:pPr marL="1200150" lvl="2" indent="-285750">
              <a:spcBef>
                <a:spcPts val="1000"/>
              </a:spcBef>
              <a:spcAft>
                <a:spcPts val="1000"/>
              </a:spcAft>
              <a:buFont typeface="Symbol" panose="05050102010706020507" pitchFamily="18" charset="2"/>
              <a:buChar char=""/>
            </a:pPr>
            <a:r>
              <a:rPr lang="en-IE" dirty="0">
                <a:effectLst/>
                <a:latin typeface="+mj-lt"/>
                <a:ea typeface="Calibri" panose="020F0502020204030204" pitchFamily="34" charset="0"/>
              </a:rPr>
              <a:t>Follow the procedure for submitting an INSPIRE Good practice</a:t>
            </a:r>
            <a:endParaRPr lang="nl-NL" dirty="0">
              <a:latin typeface="+mj-lt"/>
            </a:endParaRPr>
          </a:p>
        </p:txBody>
      </p:sp>
      <p:sp>
        <p:nvSpPr>
          <p:cNvPr id="3" name="Titel 2">
            <a:extLst>
              <a:ext uri="{FF2B5EF4-FFF2-40B4-BE49-F238E27FC236}">
                <a16:creationId xmlns:a16="http://schemas.microsoft.com/office/drawing/2014/main" id="{59A7F6CE-A847-0FB0-3FBF-1D540EC234C0}"/>
              </a:ext>
            </a:extLst>
          </p:cNvPr>
          <p:cNvSpPr>
            <a:spLocks noGrp="1"/>
          </p:cNvSpPr>
          <p:nvPr>
            <p:ph type="title"/>
          </p:nvPr>
        </p:nvSpPr>
        <p:spPr/>
        <p:txBody>
          <a:bodyPr/>
          <a:lstStyle/>
          <a:p>
            <a:r>
              <a:rPr lang="en-US" dirty="0"/>
              <a:t>Context - MIWP Action 2.3.2 </a:t>
            </a:r>
            <a:endParaRPr lang="nl-NL" dirty="0"/>
          </a:p>
        </p:txBody>
      </p:sp>
    </p:spTree>
    <p:extLst>
      <p:ext uri="{BB962C8B-B14F-4D97-AF65-F5344CB8AC3E}">
        <p14:creationId xmlns:p14="http://schemas.microsoft.com/office/powerpoint/2010/main" val="3181015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7">
            <a:extLst>
              <a:ext uri="{FF2B5EF4-FFF2-40B4-BE49-F238E27FC236}">
                <a16:creationId xmlns:a16="http://schemas.microsoft.com/office/drawing/2014/main" id="{447F295C-C35B-6A8A-1075-7B516F69EC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837" r="136"/>
          <a:stretch/>
        </p:blipFill>
        <p:spPr>
          <a:xfrm>
            <a:off x="-232611" y="1272059"/>
            <a:ext cx="12657221" cy="5585941"/>
          </a:xfrm>
        </p:spPr>
      </p:pic>
      <p:sp>
        <p:nvSpPr>
          <p:cNvPr id="3" name="Titel 2">
            <a:extLst>
              <a:ext uri="{FF2B5EF4-FFF2-40B4-BE49-F238E27FC236}">
                <a16:creationId xmlns:a16="http://schemas.microsoft.com/office/drawing/2014/main" id="{F391DC03-AB72-8FF6-7A28-90D1602C1992}"/>
              </a:ext>
            </a:extLst>
          </p:cNvPr>
          <p:cNvSpPr>
            <a:spLocks noGrp="1"/>
          </p:cNvSpPr>
          <p:nvPr>
            <p:ph type="title"/>
          </p:nvPr>
        </p:nvSpPr>
        <p:spPr/>
        <p:txBody>
          <a:bodyPr/>
          <a:lstStyle/>
          <a:p>
            <a:r>
              <a:rPr lang="nl-NL" dirty="0" err="1"/>
              <a:t>Current</a:t>
            </a:r>
            <a:r>
              <a:rPr lang="nl-NL" dirty="0"/>
              <a:t> data – service </a:t>
            </a:r>
            <a:r>
              <a:rPr lang="nl-NL" dirty="0" err="1"/>
              <a:t>linking</a:t>
            </a:r>
            <a:r>
              <a:rPr lang="nl-NL" dirty="0"/>
              <a:t> approach</a:t>
            </a:r>
          </a:p>
        </p:txBody>
      </p:sp>
    </p:spTree>
    <p:extLst>
      <p:ext uri="{BB962C8B-B14F-4D97-AF65-F5344CB8AC3E}">
        <p14:creationId xmlns:p14="http://schemas.microsoft.com/office/powerpoint/2010/main" val="52456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C32BF40-2E39-7BEB-EF44-C16A477374BE}"/>
              </a:ext>
            </a:extLst>
          </p:cNvPr>
          <p:cNvSpPr>
            <a:spLocks noGrp="1"/>
          </p:cNvSpPr>
          <p:nvPr>
            <p:ph type="body" idx="1"/>
          </p:nvPr>
        </p:nvSpPr>
        <p:spPr/>
        <p:txBody>
          <a:bodyPr/>
          <a:lstStyle/>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the </a:t>
            </a:r>
            <a:r>
              <a:rPr lang="en-GB" sz="1800" b="1" dirty="0">
                <a:effectLst/>
                <a:latin typeface="+mj-lt"/>
                <a:ea typeface="Calibri" panose="020F0502020204030204" pitchFamily="34" charset="0"/>
                <a:cs typeface="Calibri" panose="020F0502020204030204" pitchFamily="34" charset="0"/>
              </a:rPr>
              <a:t>level of data-service linking</a:t>
            </a:r>
            <a:r>
              <a:rPr lang="en-GB" sz="1800" dirty="0">
                <a:effectLst/>
                <a:latin typeface="+mj-lt"/>
                <a:ea typeface="Calibri" panose="020F0502020204030204" pitchFamily="34" charset="0"/>
                <a:cs typeface="Calibri" panose="020F0502020204030204" pitchFamily="34" charset="0"/>
              </a:rPr>
              <a:t> in INSPIRE </a:t>
            </a:r>
            <a:r>
              <a:rPr lang="en-GB" sz="1800" b="1" dirty="0">
                <a:effectLst/>
                <a:latin typeface="+mj-lt"/>
                <a:ea typeface="Calibri" panose="020F0502020204030204" pitchFamily="34" charset="0"/>
                <a:cs typeface="Calibri" panose="020F0502020204030204" pitchFamily="34" charset="0"/>
              </a:rPr>
              <a:t>is insufficient</a:t>
            </a:r>
            <a:r>
              <a:rPr lang="en-GB" sz="1800" dirty="0">
                <a:effectLst/>
                <a:latin typeface="+mj-lt"/>
                <a:ea typeface="Calibri" panose="020F0502020204030204" pitchFamily="34" charset="0"/>
                <a:cs typeface="Calibri" panose="020F0502020204030204" pitchFamily="34" charset="0"/>
              </a:rPr>
              <a:t>, and many organisations seem to have difficulties to provide implementations in line with the current TGs (even though almost all MS provide at least some data sets with correct data-service linking);</a:t>
            </a:r>
            <a:endParaRPr lang="nl-NL" sz="1800" dirty="0">
              <a:effectLst/>
              <a:latin typeface="+mj-lt"/>
              <a:ea typeface="Calibri" panose="020F0502020204030204" pitchFamily="34" charset="0"/>
              <a:cs typeface="Calibri" panose="020F0502020204030204" pitchFamily="34" charset="0"/>
            </a:endParaRPr>
          </a:p>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this already has </a:t>
            </a:r>
            <a:r>
              <a:rPr lang="en-GB" sz="1800" b="1" dirty="0">
                <a:effectLst/>
                <a:latin typeface="+mj-lt"/>
                <a:ea typeface="Calibri" panose="020F0502020204030204" pitchFamily="34" charset="0"/>
                <a:cs typeface="Calibri" panose="020F0502020204030204" pitchFamily="34" charset="0"/>
              </a:rPr>
              <a:t>negative impacts</a:t>
            </a:r>
            <a:r>
              <a:rPr lang="en-GB" sz="1800" dirty="0">
                <a:effectLst/>
                <a:latin typeface="+mj-lt"/>
                <a:ea typeface="Calibri" panose="020F0502020204030204" pitchFamily="34" charset="0"/>
                <a:cs typeface="Calibri" panose="020F0502020204030204" pitchFamily="34" charset="0"/>
              </a:rPr>
              <a:t> on the accessibility of INSPIRE data sets (through the INSPIRE geoportal) and hence the overall usability of the INSPIRE infrastructure;</a:t>
            </a:r>
            <a:endParaRPr lang="nl-NL" sz="1800" dirty="0">
              <a:effectLst/>
              <a:latin typeface="+mj-lt"/>
              <a:ea typeface="Calibri" panose="020F0502020204030204" pitchFamily="34" charset="0"/>
              <a:cs typeface="Calibri" panose="020F0502020204030204" pitchFamily="34" charset="0"/>
            </a:endParaRPr>
          </a:p>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this will also lead to </a:t>
            </a:r>
            <a:r>
              <a:rPr lang="en-GB" sz="1800" b="1" dirty="0">
                <a:effectLst/>
                <a:latin typeface="+mj-lt"/>
                <a:ea typeface="Calibri" panose="020F0502020204030204" pitchFamily="34" charset="0"/>
                <a:cs typeface="Calibri" panose="020F0502020204030204" pitchFamily="34" charset="0"/>
              </a:rPr>
              <a:t>poor indicators</a:t>
            </a:r>
            <a:r>
              <a:rPr lang="en-GB" sz="1800" dirty="0">
                <a:effectLst/>
                <a:latin typeface="+mj-lt"/>
                <a:ea typeface="Calibri" panose="020F0502020204030204" pitchFamily="34" charset="0"/>
                <a:cs typeface="Calibri" panose="020F0502020204030204" pitchFamily="34" charset="0"/>
              </a:rPr>
              <a:t> in the future (metadata-based) approach for monitoring and reporting;</a:t>
            </a:r>
            <a:endParaRPr lang="nl-NL" sz="1800" dirty="0">
              <a:effectLst/>
              <a:latin typeface="+mj-lt"/>
              <a:ea typeface="Calibri" panose="020F0502020204030204" pitchFamily="34" charset="0"/>
              <a:cs typeface="Calibri" panose="020F0502020204030204" pitchFamily="34" charset="0"/>
            </a:endParaRPr>
          </a:p>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the </a:t>
            </a:r>
            <a:r>
              <a:rPr lang="en-GB" sz="1800" b="1" dirty="0">
                <a:effectLst/>
                <a:latin typeface="+mj-lt"/>
                <a:ea typeface="Calibri" panose="020F0502020204030204" pitchFamily="34" charset="0"/>
                <a:cs typeface="Calibri" panose="020F0502020204030204" pitchFamily="34" charset="0"/>
              </a:rPr>
              <a:t>current approach</a:t>
            </a:r>
            <a:r>
              <a:rPr lang="en-GB" sz="1800" dirty="0">
                <a:effectLst/>
                <a:latin typeface="+mj-lt"/>
                <a:ea typeface="Calibri" panose="020F0502020204030204" pitchFamily="34" charset="0"/>
                <a:cs typeface="Calibri" panose="020F0502020204030204" pitchFamily="34" charset="0"/>
              </a:rPr>
              <a:t> for data-service linking described in the TGs for metadata and network services </a:t>
            </a:r>
            <a:r>
              <a:rPr lang="en-GB" sz="1800" b="1" dirty="0">
                <a:effectLst/>
                <a:latin typeface="+mj-lt"/>
                <a:ea typeface="Calibri" panose="020F0502020204030204" pitchFamily="34" charset="0"/>
                <a:cs typeface="Calibri" panose="020F0502020204030204" pitchFamily="34" charset="0"/>
              </a:rPr>
              <a:t>is complicated</a:t>
            </a:r>
            <a:r>
              <a:rPr lang="en-GB" sz="1800" dirty="0">
                <a:effectLst/>
                <a:latin typeface="+mj-lt"/>
                <a:ea typeface="Calibri" panose="020F0502020204030204" pitchFamily="34" charset="0"/>
                <a:cs typeface="Calibri" panose="020F0502020204030204" pitchFamily="34" charset="0"/>
              </a:rPr>
              <a:t>, and there are different interpretations of the related requirements, even by implementation/standards experts;</a:t>
            </a:r>
            <a:endParaRPr lang="nl-NL" sz="1800" dirty="0">
              <a:effectLst/>
              <a:latin typeface="+mj-lt"/>
              <a:ea typeface="Calibri" panose="020F0502020204030204" pitchFamily="34" charset="0"/>
              <a:cs typeface="Calibri" panose="020F0502020204030204" pitchFamily="34" charset="0"/>
            </a:endParaRPr>
          </a:p>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the current approach for service metadata, which requires </a:t>
            </a:r>
            <a:r>
              <a:rPr lang="en-GB" sz="1800" b="1" dirty="0">
                <a:effectLst/>
                <a:latin typeface="+mj-lt"/>
                <a:ea typeface="Calibri" panose="020F0502020204030204" pitchFamily="34" charset="0"/>
                <a:cs typeface="Calibri" panose="020F0502020204030204" pitchFamily="34" charset="0"/>
              </a:rPr>
              <a:t>extensions to base standards</a:t>
            </a:r>
            <a:r>
              <a:rPr lang="en-GB" sz="1800" dirty="0">
                <a:effectLst/>
                <a:latin typeface="+mj-lt"/>
                <a:ea typeface="Calibri" panose="020F0502020204030204" pitchFamily="34" charset="0"/>
                <a:cs typeface="Calibri" panose="020F0502020204030204" pitchFamily="34" charset="0"/>
              </a:rPr>
              <a:t>, is posing</a:t>
            </a:r>
            <a:r>
              <a:rPr lang="en-GB" sz="1800" b="1" dirty="0">
                <a:effectLst/>
                <a:latin typeface="+mj-lt"/>
                <a:ea typeface="Calibri" panose="020F0502020204030204" pitchFamily="34" charset="0"/>
                <a:cs typeface="Calibri" panose="020F0502020204030204" pitchFamily="34" charset="0"/>
              </a:rPr>
              <a:t> an obstacle</a:t>
            </a:r>
            <a:r>
              <a:rPr lang="en-GB" sz="1800" dirty="0">
                <a:effectLst/>
                <a:latin typeface="+mj-lt"/>
                <a:ea typeface="Calibri" panose="020F0502020204030204" pitchFamily="34" charset="0"/>
                <a:cs typeface="Calibri" panose="020F0502020204030204" pitchFamily="34" charset="0"/>
              </a:rPr>
              <a:t> </a:t>
            </a:r>
            <a:r>
              <a:rPr lang="en-GB" sz="1800" b="1" dirty="0">
                <a:effectLst/>
                <a:latin typeface="+mj-lt"/>
                <a:ea typeface="Calibri" panose="020F0502020204030204" pitchFamily="34" charset="0"/>
                <a:cs typeface="Calibri" panose="020F0502020204030204" pitchFamily="34" charset="0"/>
              </a:rPr>
              <a:t>to the implementation</a:t>
            </a:r>
            <a:r>
              <a:rPr lang="en-GB" sz="1800" dirty="0">
                <a:effectLst/>
                <a:latin typeface="+mj-lt"/>
                <a:ea typeface="Calibri" panose="020F0502020204030204" pitchFamily="34" charset="0"/>
                <a:cs typeface="Calibri" panose="020F0502020204030204" pitchFamily="34" charset="0"/>
              </a:rPr>
              <a:t> </a:t>
            </a:r>
            <a:r>
              <a:rPr lang="en-GB" sz="1800" b="1" dirty="0">
                <a:effectLst/>
                <a:latin typeface="+mj-lt"/>
                <a:ea typeface="Calibri" panose="020F0502020204030204" pitchFamily="34" charset="0"/>
                <a:cs typeface="Calibri" panose="020F0502020204030204" pitchFamily="34" charset="0"/>
              </a:rPr>
              <a:t>of</a:t>
            </a:r>
            <a:r>
              <a:rPr lang="en-GB" sz="1800" dirty="0">
                <a:effectLst/>
                <a:latin typeface="+mj-lt"/>
                <a:ea typeface="Calibri" panose="020F0502020204030204" pitchFamily="34" charset="0"/>
                <a:cs typeface="Calibri" panose="020F0502020204030204" pitchFamily="34" charset="0"/>
              </a:rPr>
              <a:t> INSPIRE requirements for </a:t>
            </a:r>
            <a:r>
              <a:rPr lang="en-GB" sz="1800" b="1" dirty="0">
                <a:effectLst/>
                <a:latin typeface="+mj-lt"/>
                <a:ea typeface="Calibri" panose="020F0502020204030204" pitchFamily="34" charset="0"/>
                <a:cs typeface="Calibri" panose="020F0502020204030204" pitchFamily="34" charset="0"/>
              </a:rPr>
              <a:t>network services</a:t>
            </a:r>
            <a:r>
              <a:rPr lang="en-GB" sz="1800" dirty="0">
                <a:effectLst/>
                <a:latin typeface="+mj-lt"/>
                <a:ea typeface="Calibri" panose="020F0502020204030204" pitchFamily="34" charset="0"/>
                <a:cs typeface="Calibri" panose="020F0502020204030204" pitchFamily="34" charset="0"/>
              </a:rPr>
              <a:t> (because the required extensions are not widely implemented in off-the-shelf software); and</a:t>
            </a:r>
            <a:endParaRPr lang="nl-NL" sz="1800" dirty="0">
              <a:effectLst/>
              <a:latin typeface="+mj-lt"/>
              <a:ea typeface="Calibri" panose="020F0502020204030204" pitchFamily="34" charset="0"/>
              <a:cs typeface="Calibri" panose="020F0502020204030204" pitchFamily="34" charset="0"/>
            </a:endParaRPr>
          </a:p>
          <a:p>
            <a:pPr marL="342900" lvl="0" indent="-342900">
              <a:spcBef>
                <a:spcPts val="300"/>
              </a:spcBef>
              <a:spcAft>
                <a:spcPts val="300"/>
              </a:spcAft>
              <a:buFont typeface="Symbol" panose="05050102010706020507" pitchFamily="18" charset="2"/>
              <a:buChar char=""/>
            </a:pPr>
            <a:r>
              <a:rPr lang="en-GB" sz="1800" dirty="0">
                <a:effectLst/>
                <a:latin typeface="+mj-lt"/>
                <a:ea typeface="Calibri" panose="020F0502020204030204" pitchFamily="34" charset="0"/>
                <a:cs typeface="Calibri" panose="020F0502020204030204" pitchFamily="34" charset="0"/>
              </a:rPr>
              <a:t>there is a clear overlap / </a:t>
            </a:r>
            <a:r>
              <a:rPr lang="en-GB" sz="1800" b="1" dirty="0">
                <a:effectLst/>
                <a:latin typeface="+mj-lt"/>
                <a:ea typeface="Calibri" panose="020F0502020204030204" pitchFamily="34" charset="0"/>
                <a:cs typeface="Calibri" panose="020F0502020204030204" pitchFamily="34" charset="0"/>
              </a:rPr>
              <a:t>duplication of data set and service metadata</a:t>
            </a:r>
            <a:r>
              <a:rPr lang="en-GB" sz="1800" dirty="0">
                <a:effectLst/>
                <a:latin typeface="+mj-lt"/>
                <a:ea typeface="Calibri" panose="020F0502020204030204" pitchFamily="34" charset="0"/>
                <a:cs typeface="Calibri" panose="020F0502020204030204" pitchFamily="34" charset="0"/>
              </a:rPr>
              <a:t> (e.g. bounding box, INSPIRE theme), which in some cases leads to inconsistencies.</a:t>
            </a:r>
            <a:endParaRPr lang="nl-NL" sz="1800" dirty="0">
              <a:effectLst/>
              <a:latin typeface="+mj-lt"/>
              <a:ea typeface="Calibri" panose="020F0502020204030204" pitchFamily="34" charset="0"/>
              <a:cs typeface="Calibri" panose="020F0502020204030204" pitchFamily="34" charset="0"/>
            </a:endParaRPr>
          </a:p>
          <a:p>
            <a:pPr marL="76200" indent="0">
              <a:buNone/>
            </a:pPr>
            <a:endParaRPr lang="nl-NL" dirty="0"/>
          </a:p>
        </p:txBody>
      </p:sp>
      <p:sp>
        <p:nvSpPr>
          <p:cNvPr id="3" name="Titel 2">
            <a:extLst>
              <a:ext uri="{FF2B5EF4-FFF2-40B4-BE49-F238E27FC236}">
                <a16:creationId xmlns:a16="http://schemas.microsoft.com/office/drawing/2014/main" id="{79F4E1C9-02E7-A2C8-E610-D034FDD9845F}"/>
              </a:ext>
            </a:extLst>
          </p:cNvPr>
          <p:cNvSpPr>
            <a:spLocks noGrp="1"/>
          </p:cNvSpPr>
          <p:nvPr>
            <p:ph type="title"/>
          </p:nvPr>
        </p:nvSpPr>
        <p:spPr/>
        <p:txBody>
          <a:bodyPr/>
          <a:lstStyle/>
          <a:p>
            <a:r>
              <a:rPr lang="en-US" dirty="0"/>
              <a:t>Context - the issues (52</a:t>
            </a:r>
            <a:r>
              <a:rPr lang="en-US" baseline="30000" dirty="0"/>
              <a:t>nd</a:t>
            </a:r>
            <a:r>
              <a:rPr lang="en-US" dirty="0"/>
              <a:t> MIG-T meeting)</a:t>
            </a:r>
            <a:endParaRPr lang="nl-NL" dirty="0"/>
          </a:p>
        </p:txBody>
      </p:sp>
    </p:spTree>
    <p:extLst>
      <p:ext uri="{BB962C8B-B14F-4D97-AF65-F5344CB8AC3E}">
        <p14:creationId xmlns:p14="http://schemas.microsoft.com/office/powerpoint/2010/main" val="39066508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C7DA677-F4E1-518F-96FA-67FE1D5D53F4}"/>
              </a:ext>
            </a:extLst>
          </p:cNvPr>
          <p:cNvSpPr>
            <a:spLocks noGrp="1"/>
          </p:cNvSpPr>
          <p:nvPr>
            <p:ph type="body" idx="1"/>
          </p:nvPr>
        </p:nvSpPr>
        <p:spPr>
          <a:xfrm>
            <a:off x="970722" y="1435006"/>
            <a:ext cx="10267462" cy="4170363"/>
          </a:xfrm>
        </p:spPr>
        <p:txBody>
          <a:bodyPr/>
          <a:lstStyle/>
          <a:p>
            <a:pPr>
              <a:spcBef>
                <a:spcPts val="300"/>
              </a:spcBef>
              <a:spcAft>
                <a:spcPts val="300"/>
              </a:spcAft>
              <a:buFont typeface="Arial" panose="020B0604020202020204" pitchFamily="34" charset="0"/>
              <a:buChar char="•"/>
            </a:pPr>
            <a:r>
              <a:rPr lang="en-GB" sz="1800" dirty="0">
                <a:effectLst/>
                <a:latin typeface="+mj-lt"/>
                <a:ea typeface="Calibri" panose="020F0502020204030204" pitchFamily="34" charset="0"/>
                <a:cs typeface="Calibri" panose="020F0502020204030204" pitchFamily="34" charset="0"/>
              </a:rPr>
              <a:t>The MIG-T </a:t>
            </a:r>
            <a:r>
              <a:rPr lang="en-GB" sz="1800" b="1" dirty="0">
                <a:effectLst/>
                <a:latin typeface="+mj-lt"/>
                <a:ea typeface="Calibri" panose="020F0502020204030204" pitchFamily="34" charset="0"/>
                <a:cs typeface="Calibri" panose="020F0502020204030204" pitchFamily="34" charset="0"/>
              </a:rPr>
              <a:t>supports  the</a:t>
            </a:r>
            <a:r>
              <a:rPr lang="en-GB" sz="1800" dirty="0">
                <a:effectLst/>
                <a:latin typeface="+mj-lt"/>
                <a:ea typeface="Calibri" panose="020F0502020204030204" pitchFamily="34" charset="0"/>
                <a:cs typeface="Calibri" panose="020F0502020204030204" pitchFamily="34" charset="0"/>
              </a:rPr>
              <a:t> </a:t>
            </a:r>
            <a:r>
              <a:rPr lang="en-GB" sz="1800" b="1" dirty="0">
                <a:effectLst/>
                <a:latin typeface="+mj-lt"/>
                <a:ea typeface="Calibri" panose="020F0502020204030204" pitchFamily="34" charset="0"/>
                <a:cs typeface="Calibri" panose="020F0502020204030204" pitchFamily="34" charset="0"/>
              </a:rPr>
              <a:t>new data-centric approach</a:t>
            </a:r>
            <a:r>
              <a:rPr lang="en-GB" sz="1800" dirty="0">
                <a:effectLst/>
                <a:latin typeface="+mj-lt"/>
                <a:ea typeface="Calibri" panose="020F0502020204030204" pitchFamily="34" charset="0"/>
                <a:cs typeface="Calibri" panose="020F0502020204030204" pitchFamily="34" charset="0"/>
              </a:rPr>
              <a:t> (already underlying the new geoportal and the proposed revision of the M&amp;R IRs), which focuses on data and how they can be accessed through network services rather than considering data and network services as stand-alone components of the infrastructure. However, it might still be useful for application developers to be able to access a directory/register of the services available in the infrastructure.</a:t>
            </a:r>
          </a:p>
          <a:p>
            <a:pPr>
              <a:spcBef>
                <a:spcPts val="300"/>
              </a:spcBef>
              <a:spcAft>
                <a:spcPts val="300"/>
              </a:spcAft>
              <a:buFont typeface="Arial" panose="020B0604020202020204" pitchFamily="34" charset="0"/>
              <a:buChar char="•"/>
            </a:pPr>
            <a:r>
              <a:rPr lang="en-GB" sz="1800" dirty="0">
                <a:effectLst/>
                <a:latin typeface="+mj-lt"/>
                <a:ea typeface="Calibri" panose="020F0502020204030204" pitchFamily="34" charset="0"/>
                <a:cs typeface="Calibri" panose="020F0502020204030204" pitchFamily="34" charset="0"/>
              </a:rPr>
              <a:t>The MIG-T further recommends that there should be </a:t>
            </a:r>
            <a:r>
              <a:rPr lang="en-GB" sz="1800" b="1" dirty="0">
                <a:effectLst/>
                <a:latin typeface="+mj-lt"/>
                <a:ea typeface="Calibri" panose="020F0502020204030204" pitchFamily="34" charset="0"/>
                <a:cs typeface="Calibri" panose="020F0502020204030204" pitchFamily="34" charset="0"/>
              </a:rPr>
              <a:t>one "source of truth" for service metadata</a:t>
            </a:r>
            <a:r>
              <a:rPr lang="en-GB" sz="1800" dirty="0">
                <a:effectLst/>
                <a:latin typeface="+mj-lt"/>
                <a:ea typeface="Calibri" panose="020F0502020204030204" pitchFamily="34" charset="0"/>
                <a:cs typeface="Calibri" panose="020F0502020204030204" pitchFamily="34" charset="0"/>
              </a:rPr>
              <a:t>, ideally as provided by the service itself (e.g. in its Capabilities document).</a:t>
            </a:r>
          </a:p>
          <a:p>
            <a:pPr>
              <a:spcBef>
                <a:spcPts val="300"/>
              </a:spcBef>
              <a:spcAft>
                <a:spcPts val="300"/>
              </a:spcAft>
              <a:buFont typeface="Arial" panose="020B0604020202020204" pitchFamily="34" charset="0"/>
              <a:buChar char="•"/>
            </a:pPr>
            <a:r>
              <a:rPr lang="en-GB" sz="1800" dirty="0">
                <a:latin typeface="+mj-lt"/>
                <a:ea typeface="Calibri" panose="020F0502020204030204" pitchFamily="34" charset="0"/>
                <a:cs typeface="Calibri" panose="020F0502020204030204" pitchFamily="34" charset="0"/>
              </a:rPr>
              <a:t>T</a:t>
            </a:r>
            <a:r>
              <a:rPr lang="en-GB" sz="1800" dirty="0">
                <a:effectLst/>
                <a:latin typeface="+mj-lt"/>
                <a:ea typeface="Calibri" panose="020F0502020204030204" pitchFamily="34" charset="0"/>
                <a:cs typeface="Calibri" panose="020F0502020204030204" pitchFamily="34" charset="0"/>
              </a:rPr>
              <a:t>he </a:t>
            </a:r>
            <a:r>
              <a:rPr lang="en-GB" sz="1800" b="1" dirty="0">
                <a:effectLst/>
                <a:latin typeface="+mj-lt"/>
                <a:ea typeface="Calibri" panose="020F0502020204030204" pitchFamily="34" charset="0"/>
                <a:cs typeface="Calibri" panose="020F0502020204030204" pitchFamily="34" charset="0"/>
              </a:rPr>
              <a:t>alternative approach for documenting data-service linking</a:t>
            </a:r>
            <a:r>
              <a:rPr lang="en-GB" sz="1800" dirty="0">
                <a:effectLst/>
                <a:latin typeface="+mj-lt"/>
                <a:ea typeface="Calibri" panose="020F0502020204030204" pitchFamily="34" charset="0"/>
                <a:cs typeface="Calibri" panose="020F0502020204030204" pitchFamily="34" charset="0"/>
              </a:rPr>
              <a:t> in the data set metadata (as proposed in the discussion paper) </a:t>
            </a:r>
            <a:r>
              <a:rPr lang="en-GB" sz="1800" b="1" dirty="0">
                <a:effectLst/>
                <a:latin typeface="+mj-lt"/>
                <a:ea typeface="Calibri" panose="020F0502020204030204" pitchFamily="34" charset="0"/>
                <a:cs typeface="Calibri" panose="020F0502020204030204" pitchFamily="34" charset="0"/>
              </a:rPr>
              <a:t>should be further elaborated</a:t>
            </a:r>
            <a:r>
              <a:rPr lang="en-GB" sz="1800" dirty="0">
                <a:effectLst/>
                <a:latin typeface="+mj-lt"/>
                <a:ea typeface="Calibri" panose="020F0502020204030204" pitchFamily="34" charset="0"/>
                <a:cs typeface="Calibri" panose="020F0502020204030204" pitchFamily="34" charset="0"/>
              </a:rPr>
              <a:t> and become the </a:t>
            </a:r>
            <a:r>
              <a:rPr lang="en-GB" sz="1800" b="1" dirty="0">
                <a:effectLst/>
                <a:latin typeface="+mj-lt"/>
                <a:ea typeface="Calibri" panose="020F0502020204030204" pitchFamily="34" charset="0"/>
                <a:cs typeface="Calibri" panose="020F0502020204030204" pitchFamily="34" charset="0"/>
              </a:rPr>
              <a:t>preferred option in the Metadata TGs</a:t>
            </a:r>
            <a:r>
              <a:rPr lang="en-GB" sz="1800" dirty="0">
                <a:effectLst/>
                <a:latin typeface="+mj-lt"/>
                <a:ea typeface="Calibri" panose="020F0502020204030204" pitchFamily="34" charset="0"/>
                <a:cs typeface="Calibri" panose="020F0502020204030204" pitchFamily="34" charset="0"/>
              </a:rPr>
              <a:t> (and/or in a stand-alone guidance document on data-service linking); this guidance should include an explanation how the IR requirements for network service metadata are mapped to the new approach; </a:t>
            </a:r>
          </a:p>
          <a:p>
            <a:pPr>
              <a:spcBef>
                <a:spcPts val="300"/>
              </a:spcBef>
              <a:spcAft>
                <a:spcPts val="300"/>
              </a:spcAft>
              <a:buFont typeface="Arial" panose="020B0604020202020204" pitchFamily="34" charset="0"/>
              <a:buChar char="•"/>
            </a:pPr>
            <a:r>
              <a:rPr lang="en-GB" sz="1800" dirty="0">
                <a:latin typeface="+mj-lt"/>
                <a:ea typeface="Calibri" panose="020F0502020204030204" pitchFamily="34" charset="0"/>
                <a:cs typeface="Calibri" panose="020F0502020204030204" pitchFamily="34" charset="0"/>
              </a:rPr>
              <a:t>T</a:t>
            </a:r>
            <a:r>
              <a:rPr lang="en-GB" sz="1800" dirty="0">
                <a:effectLst/>
                <a:latin typeface="+mj-lt"/>
                <a:ea typeface="Calibri" panose="020F0502020204030204" pitchFamily="34" charset="0"/>
                <a:cs typeface="Calibri" panose="020F0502020204030204" pitchFamily="34" charset="0"/>
              </a:rPr>
              <a:t>he </a:t>
            </a:r>
            <a:r>
              <a:rPr lang="en-GB" sz="1800" b="1" dirty="0">
                <a:effectLst/>
                <a:latin typeface="+mj-lt"/>
                <a:ea typeface="Calibri" panose="020F0502020204030204" pitchFamily="34" charset="0"/>
                <a:cs typeface="Calibri" panose="020F0502020204030204" pitchFamily="34" charset="0"/>
              </a:rPr>
              <a:t>current approach should still be supported for a transition period</a:t>
            </a:r>
            <a:r>
              <a:rPr lang="en-GB" sz="1800" dirty="0">
                <a:effectLst/>
                <a:latin typeface="+mj-lt"/>
                <a:ea typeface="Calibri" panose="020F0502020204030204" pitchFamily="34" charset="0"/>
                <a:cs typeface="Calibri" panose="020F0502020204030204" pitchFamily="34" charset="0"/>
              </a:rPr>
              <a:t> (to be determined by the MIG) as an alternative option that will be used by the geoportal if no links to network services can be established based on the data set metadata; at the end of the transition period the necessity to further support the current approach should be reviewed;</a:t>
            </a:r>
            <a:endParaRPr lang="nl-NL" sz="1800" dirty="0">
              <a:effectLst/>
              <a:latin typeface="+mj-lt"/>
              <a:ea typeface="Calibri" panose="020F0502020204030204" pitchFamily="34" charset="0"/>
              <a:cs typeface="Calibri" panose="020F0502020204030204" pitchFamily="34" charset="0"/>
            </a:endParaRPr>
          </a:p>
          <a:p>
            <a:endParaRPr lang="nl-NL" dirty="0"/>
          </a:p>
        </p:txBody>
      </p:sp>
      <p:sp>
        <p:nvSpPr>
          <p:cNvPr id="3" name="Titel 2">
            <a:extLst>
              <a:ext uri="{FF2B5EF4-FFF2-40B4-BE49-F238E27FC236}">
                <a16:creationId xmlns:a16="http://schemas.microsoft.com/office/drawing/2014/main" id="{F7E8ADDB-4D1C-8FDA-0277-8F7518D64412}"/>
              </a:ext>
            </a:extLst>
          </p:cNvPr>
          <p:cNvSpPr>
            <a:spLocks noGrp="1"/>
          </p:cNvSpPr>
          <p:nvPr>
            <p:ph type="title"/>
          </p:nvPr>
        </p:nvSpPr>
        <p:spPr/>
        <p:txBody>
          <a:bodyPr/>
          <a:lstStyle/>
          <a:p>
            <a:r>
              <a:rPr lang="en-US" dirty="0"/>
              <a:t>Context – recommendations (52</a:t>
            </a:r>
            <a:r>
              <a:rPr lang="en-US" baseline="30000" dirty="0"/>
              <a:t>nd</a:t>
            </a:r>
            <a:r>
              <a:rPr lang="en-US" dirty="0"/>
              <a:t> MIG-T meeting)</a:t>
            </a:r>
            <a:endParaRPr lang="nl-NL" dirty="0"/>
          </a:p>
        </p:txBody>
      </p:sp>
    </p:spTree>
    <p:extLst>
      <p:ext uri="{BB962C8B-B14F-4D97-AF65-F5344CB8AC3E}">
        <p14:creationId xmlns:p14="http://schemas.microsoft.com/office/powerpoint/2010/main" val="1573079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54021891-92DA-97AF-FA4B-B0790A33DBD3}"/>
              </a:ext>
            </a:extLst>
          </p:cNvPr>
          <p:cNvPicPr>
            <a:picLocks noChangeAspect="1"/>
          </p:cNvPicPr>
          <p:nvPr/>
        </p:nvPicPr>
        <p:blipFill>
          <a:blip r:embed="rId2"/>
          <a:stretch>
            <a:fillRect/>
          </a:stretch>
        </p:blipFill>
        <p:spPr>
          <a:xfrm>
            <a:off x="46781" y="32863"/>
            <a:ext cx="12098438" cy="6792273"/>
          </a:xfrm>
          <a:prstGeom prst="rect">
            <a:avLst/>
          </a:prstGeom>
        </p:spPr>
      </p:pic>
      <p:sp>
        <p:nvSpPr>
          <p:cNvPr id="3" name="Titel 2">
            <a:extLst>
              <a:ext uri="{FF2B5EF4-FFF2-40B4-BE49-F238E27FC236}">
                <a16:creationId xmlns:a16="http://schemas.microsoft.com/office/drawing/2014/main" id="{0246D9A3-4EF4-5DCF-2D2D-F2C0296D5567}"/>
              </a:ext>
            </a:extLst>
          </p:cNvPr>
          <p:cNvSpPr>
            <a:spLocks noGrp="1"/>
          </p:cNvSpPr>
          <p:nvPr>
            <p:ph type="title"/>
          </p:nvPr>
        </p:nvSpPr>
        <p:spPr>
          <a:xfrm>
            <a:off x="970722" y="575220"/>
            <a:ext cx="10263893" cy="787049"/>
          </a:xfrm>
          <a:solidFill>
            <a:schemeClr val="bg1"/>
          </a:solidFill>
        </p:spPr>
        <p:txBody>
          <a:bodyPr/>
          <a:lstStyle/>
          <a:p>
            <a:r>
              <a:rPr lang="en-US" dirty="0"/>
              <a:t>Context - the issue</a:t>
            </a:r>
            <a:endParaRPr lang="nl-NL" dirty="0"/>
          </a:p>
        </p:txBody>
      </p:sp>
    </p:spTree>
    <p:extLst>
      <p:ext uri="{BB962C8B-B14F-4D97-AF65-F5344CB8AC3E}">
        <p14:creationId xmlns:p14="http://schemas.microsoft.com/office/powerpoint/2010/main" val="501979957"/>
      </p:ext>
    </p:extLst>
  </p:cSld>
  <p:clrMapOvr>
    <a:masterClrMapping/>
  </p:clrMapOvr>
</p:sld>
</file>

<file path=ppt/theme/theme1.xml><?xml version="1.0" encoding="utf-8"?>
<a:theme xmlns:a="http://schemas.openxmlformats.org/drawingml/2006/main" name="Office Theme">
  <a:themeElements>
    <a:clrScheme name="JRC palette 1">
      <a:dk1>
        <a:srgbClr val="4D4D4D"/>
      </a:dk1>
      <a:lt1>
        <a:srgbClr val="FFFFFF"/>
      </a:lt1>
      <a:dk2>
        <a:srgbClr val="034EA2"/>
      </a:dk2>
      <a:lt2>
        <a:srgbClr val="D3E8F9"/>
      </a:lt2>
      <a:accent1>
        <a:srgbClr val="6ACBF3"/>
      </a:accent1>
      <a:accent2>
        <a:srgbClr val="3E99DA"/>
      </a:accent2>
      <a:accent3>
        <a:srgbClr val="1EC08A"/>
      </a:accent3>
      <a:accent4>
        <a:srgbClr val="ED8D2F"/>
      </a:accent4>
      <a:accent5>
        <a:srgbClr val="F8CC29"/>
      </a:accent5>
      <a:accent6>
        <a:srgbClr val="E76C53"/>
      </a:accent6>
      <a:hlink>
        <a:srgbClr val="0563C1"/>
      </a:hlink>
      <a:folHlink>
        <a:srgbClr val="243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eleCnig">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GOUVERNEMENT PPT">
      <a:majorFont>
        <a:latin typeface="Marianne"/>
        <a:ea typeface=""/>
        <a:cs typeface=""/>
      </a:majorFont>
      <a:minorFont>
        <a:latin typeface="Mariann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1397B36352C447984A37DFD72D0E64" ma:contentTypeVersion="6" ma:contentTypeDescription="Create a new document." ma:contentTypeScope="" ma:versionID="29b823b416bb45cbbb8ee82451768bc0">
  <xsd:schema xmlns:xsd="http://www.w3.org/2001/XMLSchema" xmlns:xs="http://www.w3.org/2001/XMLSchema" xmlns:p="http://schemas.microsoft.com/office/2006/metadata/properties" xmlns:ns2="9a4971b4-25da-4884-bcca-bc4cdf98062d" xmlns:ns3="cdd1361d-578d-4248-b657-ea0d2b6ad1f3" targetNamespace="http://schemas.microsoft.com/office/2006/metadata/properties" ma:root="true" ma:fieldsID="e323a6ec2795a7a19a49c4df34b84336" ns2:_="" ns3:_="">
    <xsd:import namespace="9a4971b4-25da-4884-bcca-bc4cdf98062d"/>
    <xsd:import namespace="cdd1361d-578d-4248-b657-ea0d2b6ad1f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4971b4-25da-4884-bcca-bc4cdf9806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d1361d-578d-4248-b657-ea0d2b6ad1f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8CCA6D-217B-484C-BBAE-87849775A982}">
  <ds:schemaRefs>
    <ds:schemaRef ds:uri="http://schemas.microsoft.com/sharepoint/v3/contenttype/forms"/>
  </ds:schemaRefs>
</ds:datastoreItem>
</file>

<file path=customXml/itemProps2.xml><?xml version="1.0" encoding="utf-8"?>
<ds:datastoreItem xmlns:ds="http://schemas.openxmlformats.org/officeDocument/2006/customXml" ds:itemID="{57D2B93C-57DF-4033-97FF-94FE59D1B23E}">
  <ds:schemaRefs>
    <ds:schemaRef ds:uri="9a4971b4-25da-4884-bcca-bc4cdf98062d"/>
    <ds:schemaRef ds:uri="cdd1361d-578d-4248-b657-ea0d2b6ad1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02E5DA-7870-4274-A28C-30DED8B0B671}">
  <ds:schemaRefs>
    <ds:schemaRef ds:uri="http://www.w3.org/XML/1998/namespace"/>
    <ds:schemaRef ds:uri="http://schemas.microsoft.com/office/2006/documentManagement/types"/>
    <ds:schemaRef ds:uri="http://purl.org/dc/terms/"/>
    <ds:schemaRef ds:uri="http://purl.org/dc/elements/1.1/"/>
    <ds:schemaRef ds:uri="http://schemas.microsoft.com/office/infopath/2007/PartnerControls"/>
    <ds:schemaRef ds:uri="http://purl.org/dc/dcmitype/"/>
    <ds:schemaRef ds:uri="cdd1361d-578d-4248-b657-ea0d2b6ad1f3"/>
    <ds:schemaRef ds:uri="http://schemas.microsoft.com/office/2006/metadata/properties"/>
    <ds:schemaRef ds:uri="http://schemas.openxmlformats.org/package/2006/metadata/core-properties"/>
    <ds:schemaRef ds:uri="9a4971b4-25da-4884-bcca-bc4cdf98062d"/>
  </ds:schemaRefs>
</ds:datastoreItem>
</file>

<file path=docProps/app.xml><?xml version="1.0" encoding="utf-8"?>
<Properties xmlns="http://schemas.openxmlformats.org/officeDocument/2006/extended-properties" xmlns:vt="http://schemas.openxmlformats.org/officeDocument/2006/docPropsVTypes">
  <TotalTime>441</TotalTime>
  <Words>3570</Words>
  <Application>Microsoft Office PowerPoint</Application>
  <PresentationFormat>Widescreen</PresentationFormat>
  <Paragraphs>518</Paragraphs>
  <Slides>41</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-apple-system</vt:lpstr>
      <vt:lpstr>Arial</vt:lpstr>
      <vt:lpstr>Calibri</vt:lpstr>
      <vt:lpstr>Calibri Light</vt:lpstr>
      <vt:lpstr>Courier New</vt:lpstr>
      <vt:lpstr>Marianne</vt:lpstr>
      <vt:lpstr>Symbol</vt:lpstr>
      <vt:lpstr>Times New Roman</vt:lpstr>
      <vt:lpstr>Wingdings</vt:lpstr>
      <vt:lpstr>Office Theme</vt:lpstr>
      <vt:lpstr>1_Office Theme</vt:lpstr>
      <vt:lpstr>ModeleCnig</vt:lpstr>
      <vt:lpstr>INSPIRE Good Practice – Data-Service Linking Simplification</vt:lpstr>
      <vt:lpstr>Programme</vt:lpstr>
      <vt:lpstr>Introduction ‘Data-Service Linking Simplification good practice’ </vt:lpstr>
      <vt:lpstr>Context - workprogram</vt:lpstr>
      <vt:lpstr>Context - MIWP Action 2.3.2 </vt:lpstr>
      <vt:lpstr>Current data – service linking approach</vt:lpstr>
      <vt:lpstr>Context - the issues (52nd MIG-T meeting)</vt:lpstr>
      <vt:lpstr>Context – recommendations (52nd MIG-T meeting)</vt:lpstr>
      <vt:lpstr>Context - the issue</vt:lpstr>
      <vt:lpstr>Intended outcome (1)</vt:lpstr>
      <vt:lpstr>Intended outcome (2)</vt:lpstr>
      <vt:lpstr>Summary of work </vt:lpstr>
      <vt:lpstr>MIWP Action 2.3.2  Data Service Linking Simplification - Overview</vt:lpstr>
      <vt:lpstr>Part A: Data-Service Linking Simplification </vt:lpstr>
      <vt:lpstr>Part A: Data-Service Linking Simplification </vt:lpstr>
      <vt:lpstr>Part A: Data-Service Linking Simplification </vt:lpstr>
      <vt:lpstr>Part A: Data-Service Linking Simplification </vt:lpstr>
      <vt:lpstr>Part A: Data-Service Linking Simplification </vt:lpstr>
      <vt:lpstr>Part A: Data-Service Linking Simplification </vt:lpstr>
      <vt:lpstr>Part A: Data-Service Linking Simplification </vt:lpstr>
      <vt:lpstr>Proposed data – service linking approach </vt:lpstr>
      <vt:lpstr>PowerPoint Presentation</vt:lpstr>
      <vt:lpstr>Part B: Use of INSPIRE conformant standard capabilities documents </vt:lpstr>
      <vt:lpstr>Part B: Use of INSPIRE conformant standard capabilities documents </vt:lpstr>
      <vt:lpstr>Part B. Remapping of Extended Capabilities Aim of the work</vt:lpstr>
      <vt:lpstr>Part B. Remapping of Extended Capabilities</vt:lpstr>
      <vt:lpstr>Part B. Remapping of Extended Capabilities</vt:lpstr>
      <vt:lpstr>Part B. Remapping of Extended Capabilities</vt:lpstr>
      <vt:lpstr>Part B. Remapping of Extended Capabilities</vt:lpstr>
      <vt:lpstr>Part B. Remapping of Extended Capabilities</vt:lpstr>
      <vt:lpstr>Part B. Remapping of Extended Capabilities</vt:lpstr>
      <vt:lpstr>Part B. Remapping of Extended Capabilities</vt:lpstr>
      <vt:lpstr>Part B. Remapping of Extended Capabilities</vt:lpstr>
      <vt:lpstr>Limitations</vt:lpstr>
      <vt:lpstr>Programme</vt:lpstr>
      <vt:lpstr>Implementations and support evidences</vt:lpstr>
      <vt:lpstr>Programme</vt:lpstr>
      <vt:lpstr>Q/A session &amp; Discussion </vt:lpstr>
      <vt:lpstr>Programme</vt:lpstr>
      <vt:lpstr>Conclusions and  next steps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 Geoportal helpdesk</dc:title>
  <dc:creator>JOHN Yvonne (COMM)</dc:creator>
  <cp:lastModifiedBy>ESCRIU Jordi (JRC-ISPRA)</cp:lastModifiedBy>
  <cp:revision>208</cp:revision>
  <dcterms:created xsi:type="dcterms:W3CDTF">2019-08-09T12:06:42Z</dcterms:created>
  <dcterms:modified xsi:type="dcterms:W3CDTF">2022-11-21T13:16:06Z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0d3b22a6-6203-4efc-8e8e-b5279256493b</vt:lpwstr>
  </property>
  <property fmtid="{D5CDD505-2E9C-101B-9397-08002B2CF9AE}" pid="3" name="Offisync_UpdateToken">
    <vt:lpwstr>5</vt:lpwstr>
  </property>
  <property fmtid="{D5CDD505-2E9C-101B-9397-08002B2CF9AE}" pid="4" name="Offisync_ProviderInitializationData">
    <vt:lpwstr>https://webgate.ec.europa.eu/connected</vt:lpwstr>
  </property>
  <property fmtid="{D5CDD505-2E9C-101B-9397-08002B2CF9AE}" pid="5" name="Offisync_UniqueId">
    <vt:lpwstr>216256</vt:lpwstr>
  </property>
  <property fmtid="{D5CDD505-2E9C-101B-9397-08002B2CF9AE}" pid="6" name="Jive_LatestUserAccountName">
    <vt:lpwstr>mingmar</vt:lpwstr>
  </property>
  <property fmtid="{D5CDD505-2E9C-101B-9397-08002B2CF9AE}" pid="7" name="Jive_VersionGuid">
    <vt:lpwstr>cfc25e56-90dd-499d-b5ad-51645cd2be29</vt:lpwstr>
  </property>
  <property fmtid="{D5CDD505-2E9C-101B-9397-08002B2CF9AE}" pid="8" name="ContentTypeId">
    <vt:lpwstr>0x010100221397B36352C447984A37DFD72D0E64</vt:lpwstr>
  </property>
</Properties>
</file>